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9"/>
  </p:notesMasterIdLst>
  <p:sldIdLst>
    <p:sldId id="291" r:id="rId2"/>
    <p:sldId id="278" r:id="rId3"/>
    <p:sldId id="256" r:id="rId4"/>
    <p:sldId id="290" r:id="rId5"/>
    <p:sldId id="277" r:id="rId6"/>
    <p:sldId id="258" r:id="rId7"/>
    <p:sldId id="273" r:id="rId8"/>
    <p:sldId id="274" r:id="rId9"/>
    <p:sldId id="289" r:id="rId10"/>
    <p:sldId id="257" r:id="rId11"/>
    <p:sldId id="259" r:id="rId12"/>
    <p:sldId id="262" r:id="rId13"/>
    <p:sldId id="261" r:id="rId14"/>
    <p:sldId id="275" r:id="rId15"/>
    <p:sldId id="263" r:id="rId16"/>
    <p:sldId id="266" r:id="rId17"/>
    <p:sldId id="268" r:id="rId18"/>
    <p:sldId id="271" r:id="rId19"/>
    <p:sldId id="276" r:id="rId20"/>
    <p:sldId id="283" r:id="rId21"/>
    <p:sldId id="282" r:id="rId22"/>
    <p:sldId id="284" r:id="rId23"/>
    <p:sldId id="285" r:id="rId24"/>
    <p:sldId id="304" r:id="rId25"/>
    <p:sldId id="279" r:id="rId26"/>
    <p:sldId id="292" r:id="rId27"/>
    <p:sldId id="293" r:id="rId28"/>
    <p:sldId id="295" r:id="rId29"/>
    <p:sldId id="306" r:id="rId30"/>
    <p:sldId id="307" r:id="rId31"/>
    <p:sldId id="297" r:id="rId32"/>
    <p:sldId id="308" r:id="rId33"/>
    <p:sldId id="298" r:id="rId34"/>
    <p:sldId id="299" r:id="rId35"/>
    <p:sldId id="300" r:id="rId36"/>
    <p:sldId id="301" r:id="rId37"/>
    <p:sldId id="302" r:id="rId38"/>
    <p:sldId id="303" r:id="rId39"/>
    <p:sldId id="280" r:id="rId40"/>
    <p:sldId id="286" r:id="rId41"/>
    <p:sldId id="287" r:id="rId42"/>
    <p:sldId id="288" r:id="rId43"/>
    <p:sldId id="305" r:id="rId44"/>
    <p:sldId id="309" r:id="rId45"/>
    <p:sldId id="310" r:id="rId46"/>
    <p:sldId id="311" r:id="rId47"/>
    <p:sldId id="31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5559" autoAdjust="0"/>
  </p:normalViewPr>
  <p:slideViewPr>
    <p:cSldViewPr snapToGrid="0">
      <p:cViewPr varScale="1">
        <p:scale>
          <a:sx n="70" d="100"/>
          <a:sy n="70" d="100"/>
        </p:scale>
        <p:origin x="6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11FB1-7C0E-46C9-960E-CBBCD4E3282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9E7E3-10BE-4245-9980-095B900DA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6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arrows</a:t>
            </a:r>
          </a:p>
          <a:p>
            <a:r>
              <a:rPr lang="en-US" dirty="0"/>
              <a:t>Talk about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34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of MixMAs to membrane fluidity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0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doctors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9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of tracking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94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X-y coordinates of a motion profile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2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need for an analysis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Numerous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68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Numerous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1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Lipid bilayer basic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Lipid bilayer heterogenous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9E7E3-10BE-4245-9980-095B900DA5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63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ACA0-AF8B-4D8E-98D0-B3A47EFA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55BAA-9CA6-4D6D-A538-276BAF5D8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7F0DF-76CB-4E12-BDE1-800FDB92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AA5EB-0104-47AC-BBD3-1A2F0F98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31BDA-E62C-4917-B12F-A51FD61A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2DF2-46FC-4A09-B067-33EEE469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A0130-8D5B-4475-AE72-D2DFDAFF1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B8245-E5F3-432D-A939-7C5FDFC1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4943F-8838-4E9C-82DC-6451466A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6376E-2B87-4060-AB3B-B3F5B4E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93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1635CD-B90B-486B-8DC8-071E85F81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0F1489-06D1-4C78-96C1-FDF3A3B12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6EF5-2AC1-48AC-8999-905EDB9F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1AE1-42F9-4322-A8C7-BD21F1EC5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D69-6F8A-40E6-9E29-20BE46B3E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5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F0C2-2022-472B-9ABA-F1C2F2FD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32002-C1AB-4264-9E39-307B3EA4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0B519-5EC7-4F62-90A5-C0B72DA6F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353E2-18B5-418A-8633-281125CA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E040F-E3F6-46A3-A0E2-9AD2706C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905C-EBE8-4DC5-B79F-B0DC9EC2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404F7-484A-4778-8E07-50CDFF4A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1AC8C-0E15-425A-B26F-E8165208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E9A6-2D6B-45E9-BDD4-5F961B76F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6FE94-52E3-4493-863E-9E83A82C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162E6-5F43-4EDC-B605-D842FE99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A847F-0796-4B28-90DB-F71FB0C84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03174-F7B8-4E53-BB2A-CF2A7E9C7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BE084-308C-4FC5-A6AE-30EF8282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C8C6D-AA33-47F2-B78D-96535A24E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B77BE-5D7C-4B89-BD55-4A3A8EF6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71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4056-D9C2-410F-8261-1B547C9D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D7380-2411-4917-B613-0ED323351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BAFA9-5E5F-44F6-812D-73943659C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42DD4-9BCB-410D-A4B6-DBED20BAB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4B871-353A-48B4-B96A-C012906CA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05BED2-9B8E-4775-A2D1-57886D1F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D6C11C-B4FE-4A11-948C-13B6D711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9791A-3C1C-47C9-ADC7-4A642825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80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AB93-2042-4D5F-9C81-CB39A9D1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03D23-BBE8-4F24-8193-F116844E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C0783-A948-41B9-B390-2BD9F46B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3E3-8ACA-482C-B2F9-E1132760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46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D54E8B-3E9A-4EB8-97D9-C456554C3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C8C626-6F65-46F8-85C3-6BFDE1AA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6011-BF72-45A8-90F9-BF788D9FF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11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2EB25-34A9-4EBF-B7C6-25B28DEA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B00C-A292-4BC1-8BC8-1A82887E9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FC2E4-AFBA-4DB5-AED2-2252E9146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76598-9560-4636-B449-BE34701C7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DA933-1EDE-4B92-B130-8735CBF3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E5D67-2B79-46B8-AAE0-CBDAC9F0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431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9984-693C-4A95-A720-9A522EC2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EB0AA0-3179-434B-8D35-26D30F34E5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C4F37-EAF7-461E-95B8-A59586CA9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64058-2092-4A38-A592-8C370BFBD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744E8-4B36-49D9-8E93-088EA267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3FCB3-5111-4A2D-BF9E-BB4D0202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8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F5106-EA95-4885-B0D3-CC8A3F36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B868A-97C5-4019-B96F-A22EF662F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FB3D-242C-43D8-B14F-0CD3422C2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ED1B2-927B-4937-B838-CD33AE7883E7}" type="datetimeFigureOut">
              <a:rPr lang="en-US" smtClean="0"/>
              <a:t>3/29/2018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38A0-CF45-476B-A257-57996092E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505E7-1684-4BD1-8E22-446D0167C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B219B-D381-4C3A-BF6E-19B2D812A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7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19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jp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tlabExample2.mp4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31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0D8EA4C-BA41-41AF-9A30-BA62701359F8}"/>
              </a:ext>
            </a:extLst>
          </p:cNvPr>
          <p:cNvGrpSpPr/>
          <p:nvPr/>
        </p:nvGrpSpPr>
        <p:grpSpPr>
          <a:xfrm>
            <a:off x="2787671" y="3016116"/>
            <a:ext cx="2139834" cy="2318637"/>
            <a:chOff x="2468250" y="3016116"/>
            <a:chExt cx="2139834" cy="231863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371DB7F-9913-4920-B462-EBEB54550162}"/>
                </a:ext>
              </a:extLst>
            </p:cNvPr>
            <p:cNvSpPr txBox="1"/>
            <p:nvPr/>
          </p:nvSpPr>
          <p:spPr>
            <a:xfrm>
              <a:off x="2468250" y="4965421"/>
              <a:ext cx="2139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Transporter (Tony)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5DCCF45-CB25-44D4-A2B9-29CE17F5CFBC}"/>
                </a:ext>
              </a:extLst>
            </p:cNvPr>
            <p:cNvGrpSpPr/>
            <p:nvPr/>
          </p:nvGrpSpPr>
          <p:grpSpPr>
            <a:xfrm>
              <a:off x="2752066" y="3016116"/>
              <a:ext cx="1018367" cy="995382"/>
              <a:chOff x="3423841" y="4991668"/>
              <a:chExt cx="1018367" cy="995382"/>
            </a:xfrm>
          </p:grpSpPr>
          <p:pic>
            <p:nvPicPr>
              <p:cNvPr id="110" name="Graphic 109" descr="Briefcase">
                <a:extLst>
                  <a:ext uri="{FF2B5EF4-FFF2-40B4-BE49-F238E27FC236}">
                    <a16:creationId xmlns:a16="http://schemas.microsoft.com/office/drawing/2014/main" id="{321FA470-0737-478F-9916-12F205D09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23841" y="5357933"/>
                <a:ext cx="629117" cy="629117"/>
              </a:xfrm>
              <a:prstGeom prst="rect">
                <a:avLst/>
              </a:prstGeom>
              <a:ln>
                <a:noFill/>
              </a:ln>
              <a:effectLst>
                <a:outerShdw blurRad="225425" dist="50800" dir="5220000" algn="ctr">
                  <a:srgbClr val="000000">
                    <a:alpha val="33000"/>
                  </a:srgbClr>
                </a:outerShdw>
              </a:effectLst>
              <a:scene3d>
                <a:camera prst="perspectiveFront" fov="3300000">
                  <a:rot lat="486000" lon="19530000" rev="174000"/>
                </a:camera>
                <a:lightRig rig="harsh" dir="t">
                  <a:rot lat="0" lon="0" rev="3000000"/>
                </a:lightRig>
              </a:scene3d>
              <a:sp3d extrusionH="254000" contourW="19050">
                <a:bevelT w="82550" h="44450" prst="angle"/>
                <a:bevelB w="82550" h="44450" prst="angle"/>
                <a:contourClr>
                  <a:srgbClr val="FFFFFF"/>
                </a:contourClr>
              </a:sp3d>
            </p:spPr>
          </p:pic>
          <p:pic>
            <p:nvPicPr>
              <p:cNvPr id="111" name="Graphic 110" descr="Walk">
                <a:extLst>
                  <a:ext uri="{FF2B5EF4-FFF2-40B4-BE49-F238E27FC236}">
                    <a16:creationId xmlns:a16="http://schemas.microsoft.com/office/drawing/2014/main" id="{E7C64BE8-5E0E-4A28-8051-A733476EE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27808" y="4991668"/>
                <a:ext cx="914400" cy="914400"/>
              </a:xfrm>
              <a:prstGeom prst="rect">
                <a:avLst/>
              </a:prstGeom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</p:pic>
        </p:grp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AB91B5B-98BA-4245-96E4-AAD5338835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190" y="4035927"/>
              <a:ext cx="0" cy="9306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83B0D14F-D4DE-4A88-B506-D8E20CA94D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6" y="2230022"/>
            <a:ext cx="3147856" cy="2095073"/>
          </a:xfrm>
          <a:prstGeom prst="rect">
            <a:avLst/>
          </a:prstGeom>
          <a:effectLst>
            <a:softEdge rad="596900"/>
          </a:effectLst>
        </p:spPr>
      </p:pic>
      <p:pic>
        <p:nvPicPr>
          <p:cNvPr id="70" name="Graphic 69" descr="Fir tree">
            <a:extLst>
              <a:ext uri="{FF2B5EF4-FFF2-40B4-BE49-F238E27FC236}">
                <a16:creationId xmlns:a16="http://schemas.microsoft.com/office/drawing/2014/main" id="{E212C6F6-14A2-4826-9709-D4E65B6E5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3453" y="3334875"/>
            <a:ext cx="914400" cy="914400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72" name="Graphic 71" descr="Deciduous tree">
            <a:extLst>
              <a:ext uri="{FF2B5EF4-FFF2-40B4-BE49-F238E27FC236}">
                <a16:creationId xmlns:a16="http://schemas.microsoft.com/office/drawing/2014/main" id="{7D11DCB8-95CB-4606-871E-8FD20C8C3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0935" y="2389108"/>
            <a:ext cx="914400" cy="914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4" name="Graphic 73" descr="Palm tree">
            <a:extLst>
              <a:ext uri="{FF2B5EF4-FFF2-40B4-BE49-F238E27FC236}">
                <a16:creationId xmlns:a16="http://schemas.microsoft.com/office/drawing/2014/main" id="{5ED1F5D0-3DF5-4ED8-9AC6-389B07922F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03504" y="2761638"/>
            <a:ext cx="914400" cy="9144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76" name="Graphic 75" descr="Mountains">
            <a:extLst>
              <a:ext uri="{FF2B5EF4-FFF2-40B4-BE49-F238E27FC236}">
                <a16:creationId xmlns:a16="http://schemas.microsoft.com/office/drawing/2014/main" id="{4827997E-D48D-43DF-B2C6-C56D00B778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55921" y="2761638"/>
            <a:ext cx="1319423" cy="1319423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82" name="Graphic 81" descr="Horse">
            <a:extLst>
              <a:ext uri="{FF2B5EF4-FFF2-40B4-BE49-F238E27FC236}">
                <a16:creationId xmlns:a16="http://schemas.microsoft.com/office/drawing/2014/main" id="{FE250423-FAA9-4B7E-96D6-CAC979C49C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940194" y="3326416"/>
            <a:ext cx="914400" cy="9144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84" name="Graphic 83" descr="Cow">
            <a:extLst>
              <a:ext uri="{FF2B5EF4-FFF2-40B4-BE49-F238E27FC236}">
                <a16:creationId xmlns:a16="http://schemas.microsoft.com/office/drawing/2014/main" id="{7C6BD80C-AB68-4FE9-8DDB-6A18BC8AA4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82994" y="2628479"/>
            <a:ext cx="914400" cy="9144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954AD4D4-8A60-4EA0-AF79-6B1F04E9592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48" y="2846308"/>
            <a:ext cx="2008496" cy="1004248"/>
          </a:xfrm>
          <a:prstGeom prst="rect">
            <a:avLst/>
          </a:prstGeom>
          <a:effectLst>
            <a:softEdge rad="215900"/>
          </a:effectLst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3F894C2-9D7D-48C9-97A8-877B81AA6BCD}"/>
              </a:ext>
            </a:extLst>
          </p:cNvPr>
          <p:cNvCxnSpPr>
            <a:cxnSpLocks/>
          </p:cNvCxnSpPr>
          <p:nvPr/>
        </p:nvCxnSpPr>
        <p:spPr>
          <a:xfrm flipV="1">
            <a:off x="1910185" y="4035927"/>
            <a:ext cx="0" cy="9306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A049A3C-56AE-4617-9406-302713857F74}"/>
              </a:ext>
            </a:extLst>
          </p:cNvPr>
          <p:cNvCxnSpPr>
            <a:cxnSpLocks/>
          </p:cNvCxnSpPr>
          <p:nvPr/>
        </p:nvCxnSpPr>
        <p:spPr>
          <a:xfrm flipV="1">
            <a:off x="10744628" y="3934157"/>
            <a:ext cx="0" cy="9306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Left Brace 98">
            <a:extLst>
              <a:ext uri="{FF2B5EF4-FFF2-40B4-BE49-F238E27FC236}">
                <a16:creationId xmlns:a16="http://schemas.microsoft.com/office/drawing/2014/main" id="{E575F58A-76F7-46EB-B011-068D8AA9641D}"/>
              </a:ext>
            </a:extLst>
          </p:cNvPr>
          <p:cNvSpPr/>
          <p:nvPr/>
        </p:nvSpPr>
        <p:spPr>
          <a:xfrm rot="16200000">
            <a:off x="6547691" y="1808131"/>
            <a:ext cx="505469" cy="5193941"/>
          </a:xfrm>
          <a:prstGeom prst="leftBrac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E712E75-53B7-487F-95DB-F0BB4BBFB695}"/>
              </a:ext>
            </a:extLst>
          </p:cNvPr>
          <p:cNvSpPr txBox="1"/>
          <p:nvPr/>
        </p:nvSpPr>
        <p:spPr>
          <a:xfrm>
            <a:off x="1173206" y="4966566"/>
            <a:ext cx="14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Food Source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EB522B1-F904-410B-8803-555DACB3E2D4}"/>
              </a:ext>
            </a:extLst>
          </p:cNvPr>
          <p:cNvSpPr txBox="1"/>
          <p:nvPr/>
        </p:nvSpPr>
        <p:spPr>
          <a:xfrm>
            <a:off x="6490632" y="4965421"/>
            <a:ext cx="62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Path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52C2781-D592-409B-BF71-63C2AFB0C746}"/>
              </a:ext>
            </a:extLst>
          </p:cNvPr>
          <p:cNvSpPr txBox="1"/>
          <p:nvPr/>
        </p:nvSpPr>
        <p:spPr>
          <a:xfrm>
            <a:off x="10145486" y="4965421"/>
            <a:ext cx="161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Food Required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80B21C-FFC4-4C14-8272-D73EC29C40A0}"/>
              </a:ext>
            </a:extLst>
          </p:cNvPr>
          <p:cNvSpPr txBox="1"/>
          <p:nvPr/>
        </p:nvSpPr>
        <p:spPr>
          <a:xfrm>
            <a:off x="6293317" y="2431112"/>
            <a:ext cx="14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Hurdles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830AFF-55FB-484D-AE98-86E740493DF6}"/>
              </a:ext>
            </a:extLst>
          </p:cNvPr>
          <p:cNvSpPr txBox="1"/>
          <p:nvPr/>
        </p:nvSpPr>
        <p:spPr>
          <a:xfrm>
            <a:off x="0" y="1016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From New York to Boston, a </a:t>
            </a:r>
            <a:r>
              <a:rPr lang="en-US" sz="4400" b="1" dirty="0"/>
              <a:t>challenge</a:t>
            </a:r>
            <a:r>
              <a:rPr lang="en-US" sz="4400" dirty="0"/>
              <a:t> for humans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590BD3-D210-4FEA-AC04-24DDE8BE8A0B}"/>
              </a:ext>
            </a:extLst>
          </p:cNvPr>
          <p:cNvGrpSpPr/>
          <p:nvPr/>
        </p:nvGrpSpPr>
        <p:grpSpPr>
          <a:xfrm rot="1296410">
            <a:off x="779262" y="5150027"/>
            <a:ext cx="12448484" cy="1720728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DE1749-1D26-4EDC-ADF8-F75189F2CDB7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B07640-2BB9-478C-A439-ADABEDA42FAC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5833F6E-ECA2-44F1-A43E-53E86B89F25E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523C2B9-A2E7-4B15-8320-87218DB021CC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BB9BACE-30AE-42B3-8597-5BFA73E42E5E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758813D-65F0-43CF-8754-26F8442CDEDB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015CBBF-F299-4CA4-8BE2-DF830C8D1881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50C3698-57BE-4FA2-AF20-8F061CD26B6C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71B663-2977-4BE3-914A-4ECBBFEF97D9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452312-3E8C-45F7-8D1F-7FAABE6A5570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0F01FC-7B7E-430A-B21E-3C9BF031D564}"/>
                </a:ext>
              </a:extLst>
            </p:cNvPr>
            <p:cNvCxnSpPr>
              <a:cxnSpLocks/>
              <a:stCxn id="41" idx="79"/>
              <a:endCxn id="50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649DEC-E296-4BD5-9F36-AF910C10C76C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0E2DBF-D540-4D39-B004-CED6D0C2AFE1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950274-98EA-4799-9881-4F7E3A67050D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3194C4D-5A16-4274-96A1-160D1ACAA5D6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7DA376-6822-4D27-AEFE-3A27497F2CE6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9083CAD-FE4C-4445-96CB-CC8FA657A99B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2AE8C5-FE80-4866-B3DE-4733F20FD47E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F5EA872-0184-4ACA-BA17-9993E94BC00D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CDCCECB-724B-44ED-A164-479B41B8D873}"/>
              </a:ext>
            </a:extLst>
          </p:cNvPr>
          <p:cNvSpPr txBox="1"/>
          <p:nvPr/>
        </p:nvSpPr>
        <p:spPr>
          <a:xfrm>
            <a:off x="1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If you are waiting for food  delivery what do you care about the most?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D064F6-0778-46B5-8F8D-E698EA349BAC}"/>
              </a:ext>
            </a:extLst>
          </p:cNvPr>
          <p:cNvSpPr txBox="1"/>
          <p:nvPr/>
        </p:nvSpPr>
        <p:spPr>
          <a:xfrm>
            <a:off x="2806540" y="2967335"/>
            <a:ext cx="6578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</a:rPr>
              <a:t>Tony’s motion!</a:t>
            </a:r>
          </a:p>
        </p:txBody>
      </p:sp>
      <p:pic>
        <p:nvPicPr>
          <p:cNvPr id="4" name="Graphic 3" descr="Group">
            <a:extLst>
              <a:ext uri="{FF2B5EF4-FFF2-40B4-BE49-F238E27FC236}">
                <a16:creationId xmlns:a16="http://schemas.microsoft.com/office/drawing/2014/main" id="{35F9A77D-4084-4BB4-BE36-87F68AF5CAC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113113" y="19932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6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105" grpId="0"/>
      <p:bldP spid="107" grpId="0"/>
      <p:bldP spid="107" grpId="1"/>
      <p:bldP spid="108" grpId="0"/>
      <p:bldP spid="113" grpId="0"/>
      <p:bldP spid="113" grpId="1"/>
      <p:bldP spid="118" grpId="0"/>
      <p:bldP spid="2" grpId="0"/>
      <p:bldP spid="2" grpId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3FEBA-F9E3-4FFA-AD6D-EE900F1560E6}"/>
              </a:ext>
            </a:extLst>
          </p:cNvPr>
          <p:cNvGrpSpPr/>
          <p:nvPr/>
        </p:nvGrpSpPr>
        <p:grpSpPr>
          <a:xfrm rot="1157074">
            <a:off x="2272697" y="465233"/>
            <a:ext cx="8010251" cy="2428420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BC0622-3D51-4017-A62B-E1B6BDB7BCC3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099B3E-89B8-47E0-9BC6-808CE84C5E78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452A1A-0D8D-4538-8B89-E3191FA80118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4010A6-7E7E-48DB-AD4C-FE09507A5747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85F784-BE99-4CBC-A1BE-78F0723356B5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5A48C9-F695-47C3-A30D-783B82126890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1E201D-1C17-4437-B395-A59B8FE55F54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BFBFF2-A0D2-43F0-A9C9-F1EE84108A4C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C6D4DE-E237-4241-AD29-27CA0BEFF100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072075-4199-4A6B-9ED7-B13982DA1898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1F7F99-3639-4EB7-AAEB-D0D01912E4BF}"/>
                </a:ext>
              </a:extLst>
            </p:cNvPr>
            <p:cNvCxnSpPr>
              <a:cxnSpLocks/>
              <a:stCxn id="38" idx="79"/>
              <a:endCxn id="49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EF7946-3469-4A6E-8155-B373B5CFC8F2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BF9C73-4150-48D1-96D1-99545236F1FF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CD0FBE-D3FE-4563-9D5A-0702A4C6D69D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A8EC32-4259-4327-8DAF-A1F9A9F9A0A9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A298BFB-412A-4AD2-AC1C-4963248070BE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26200B-3ED4-4D1A-9A4E-143D5985DE30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A5607E5-36AF-4929-93D1-C27CF782B629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A3E6957-8A94-4A06-A70F-CD172600E048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B8F2E72-D534-4C3F-B94D-8AA40D73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4" y="3679429"/>
            <a:ext cx="7771061" cy="24385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C6AA92-B193-466C-9212-9EA0C9952F2C}"/>
              </a:ext>
            </a:extLst>
          </p:cNvPr>
          <p:cNvSpPr txBox="1"/>
          <p:nvPr/>
        </p:nvSpPr>
        <p:spPr>
          <a:xfrm>
            <a:off x="0" y="10165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Kinesins walk on microtubules to transport cargo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4F922-3ED6-480A-A2C0-1AB5AD79D1A9}"/>
              </a:ext>
            </a:extLst>
          </p:cNvPr>
          <p:cNvCxnSpPr>
            <a:cxnSpLocks/>
          </p:cNvCxnSpPr>
          <p:nvPr/>
        </p:nvCxnSpPr>
        <p:spPr>
          <a:xfrm flipH="1">
            <a:off x="2472256" y="1922444"/>
            <a:ext cx="2198319" cy="1804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8C185B-924B-49C4-A0D0-7F72921A1511}"/>
              </a:ext>
            </a:extLst>
          </p:cNvPr>
          <p:cNvCxnSpPr>
            <a:cxnSpLocks/>
          </p:cNvCxnSpPr>
          <p:nvPr/>
        </p:nvCxnSpPr>
        <p:spPr>
          <a:xfrm>
            <a:off x="8071608" y="1857526"/>
            <a:ext cx="2456039" cy="18695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CF8F535-6379-4209-9E70-25EFED50E0B5}"/>
              </a:ext>
            </a:extLst>
          </p:cNvPr>
          <p:cNvSpPr/>
          <p:nvPr/>
        </p:nvSpPr>
        <p:spPr>
          <a:xfrm>
            <a:off x="2472257" y="3727093"/>
            <a:ext cx="8036647" cy="27282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A6853E-CA13-4751-A126-F0D894892411}"/>
              </a:ext>
            </a:extLst>
          </p:cNvPr>
          <p:cNvSpPr txBox="1"/>
          <p:nvPr/>
        </p:nvSpPr>
        <p:spPr>
          <a:xfrm>
            <a:off x="5104262" y="3727093"/>
            <a:ext cx="18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(‘Transporter’)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1DF12-3237-4902-9527-BBECE41FE3F2}"/>
              </a:ext>
            </a:extLst>
          </p:cNvPr>
          <p:cNvSpPr txBox="1"/>
          <p:nvPr/>
        </p:nvSpPr>
        <p:spPr>
          <a:xfrm>
            <a:off x="4764208" y="4365809"/>
            <a:ext cx="87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(‘Path’)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C95933-0660-44F6-B37B-AA2158B95AEA}"/>
              </a:ext>
            </a:extLst>
          </p:cNvPr>
          <p:cNvSpPr txBox="1"/>
          <p:nvPr/>
        </p:nvSpPr>
        <p:spPr>
          <a:xfrm>
            <a:off x="7072953" y="4297569"/>
            <a:ext cx="147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(‘Regulator’)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8173F-FEEA-4055-A152-685CEE47A873}"/>
              </a:ext>
            </a:extLst>
          </p:cNvPr>
          <p:cNvSpPr/>
          <p:nvPr/>
        </p:nvSpPr>
        <p:spPr>
          <a:xfrm>
            <a:off x="6476932" y="4354163"/>
            <a:ext cx="1863747" cy="8066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7C984B-E2BA-472A-B3B8-3C5C3D7A08A8}"/>
              </a:ext>
            </a:extLst>
          </p:cNvPr>
          <p:cNvSpPr txBox="1"/>
          <p:nvPr/>
        </p:nvSpPr>
        <p:spPr>
          <a:xfrm>
            <a:off x="1" y="2705725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Just like our analogy ‘from New York to Boston’ we need to study Kinesins motion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8107D1-AE87-4585-BA2D-78B473FEF6BF}"/>
              </a:ext>
            </a:extLst>
          </p:cNvPr>
          <p:cNvSpPr txBox="1"/>
          <p:nvPr/>
        </p:nvSpPr>
        <p:spPr>
          <a:xfrm>
            <a:off x="9914411" y="720662"/>
            <a:ext cx="2375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Hirokawa, 1998,</a:t>
            </a:r>
          </a:p>
          <a:p>
            <a:r>
              <a:rPr lang="en-US" dirty="0"/>
              <a:t>Vale et al., 1985,</a:t>
            </a:r>
          </a:p>
          <a:p>
            <a:r>
              <a:rPr lang="en-US" dirty="0"/>
              <a:t>Weingarten et al., 1975</a:t>
            </a:r>
          </a:p>
        </p:txBody>
      </p:sp>
    </p:spTree>
    <p:extLst>
      <p:ext uri="{BB962C8B-B14F-4D97-AF65-F5344CB8AC3E}">
        <p14:creationId xmlns:p14="http://schemas.microsoft.com/office/powerpoint/2010/main" val="179367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6" grpId="0" animBg="1"/>
      <p:bldP spid="2" grpId="0"/>
      <p:bldP spid="39" grpId="0"/>
      <p:bldP spid="40" grpId="0"/>
      <p:bldP spid="3" grpId="0" animBg="1"/>
      <p:bldP spid="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31FF20-EDFF-4754-9C29-32BBCAFFD2CB}"/>
              </a:ext>
            </a:extLst>
          </p:cNvPr>
          <p:cNvSpPr txBox="1"/>
          <p:nvPr/>
        </p:nvSpPr>
        <p:spPr>
          <a:xfrm>
            <a:off x="0" y="10165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 simple experiment: let’s look at kinesin’s motion</a:t>
            </a:r>
            <a:r>
              <a:rPr lang="en-US" sz="4000" dirty="0">
                <a:latin typeface="+mj-lt"/>
              </a:rPr>
              <a:t> </a:t>
            </a:r>
            <a:r>
              <a:rPr lang="en-US" sz="4800" dirty="0">
                <a:latin typeface="+mj-lt"/>
              </a:rPr>
              <a:t> </a:t>
            </a:r>
          </a:p>
        </p:txBody>
      </p:sp>
      <p:pic>
        <p:nvPicPr>
          <p:cNvPr id="3" name="Kinesin protein walking on microtubule">
            <a:hlinkClick r:id="" action="ppaction://media"/>
            <a:extLst>
              <a:ext uri="{FF2B5EF4-FFF2-40B4-BE49-F238E27FC236}">
                <a16:creationId xmlns:a16="http://schemas.microsoft.com/office/drawing/2014/main" id="{8D343D7B-A89E-4C6B-969E-811A552BC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9648" y="932648"/>
            <a:ext cx="7592704" cy="56945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F7C11A-E83E-4088-910E-FD34FF01226D}"/>
              </a:ext>
            </a:extLst>
          </p:cNvPr>
          <p:cNvGrpSpPr/>
          <p:nvPr/>
        </p:nvGrpSpPr>
        <p:grpSpPr>
          <a:xfrm>
            <a:off x="4325930" y="2743204"/>
            <a:ext cx="3107701" cy="3205370"/>
            <a:chOff x="2783731" y="1364776"/>
            <a:chExt cx="3107701" cy="320537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333F573-0828-4EA0-B28B-0A24DA0EA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815" y="1364776"/>
              <a:ext cx="0" cy="26067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F547D3-A8B4-4BD6-BF1C-8E891CBB906A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2" y="3987420"/>
              <a:ext cx="26229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834E3C-583C-482F-AEA3-A29F752D8B39}"/>
                </a:ext>
              </a:extLst>
            </p:cNvPr>
            <p:cNvCxnSpPr/>
            <p:nvPr/>
          </p:nvCxnSpPr>
          <p:spPr>
            <a:xfrm flipV="1">
              <a:off x="3548418" y="2197290"/>
              <a:ext cx="1692322" cy="139207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E26C69-DBD5-4ACC-BF17-43D9A0E9B8E2}"/>
                </a:ext>
              </a:extLst>
            </p:cNvPr>
            <p:cNvSpPr txBox="1"/>
            <p:nvPr/>
          </p:nvSpPr>
          <p:spPr>
            <a:xfrm>
              <a:off x="4067033" y="420081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ED7723-0205-4479-A647-1A88428C04BE}"/>
                </a:ext>
              </a:extLst>
            </p:cNvPr>
            <p:cNvSpPr txBox="1"/>
            <p:nvPr/>
          </p:nvSpPr>
          <p:spPr>
            <a:xfrm rot="16200000">
              <a:off x="2235920" y="2483472"/>
              <a:ext cx="14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Displacement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D727A-D819-4BAD-94F2-66511A7C3C5E}"/>
              </a:ext>
            </a:extLst>
          </p:cNvPr>
          <p:cNvGrpSpPr/>
          <p:nvPr/>
        </p:nvGrpSpPr>
        <p:grpSpPr>
          <a:xfrm>
            <a:off x="6628410" y="3630311"/>
            <a:ext cx="5927529" cy="1569660"/>
            <a:chOff x="6014262" y="1856096"/>
            <a:chExt cx="5927529" cy="156966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61DD0BD-282B-45DD-A0DC-5868B2AAF58C}"/>
                </a:ext>
              </a:extLst>
            </p:cNvPr>
            <p:cNvCxnSpPr/>
            <p:nvPr/>
          </p:nvCxnSpPr>
          <p:spPr>
            <a:xfrm>
              <a:off x="6014262" y="2483472"/>
              <a:ext cx="166942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FC4B56-EFB7-4B74-8FDA-513F3B1F60D0}"/>
                </a:ext>
              </a:extLst>
            </p:cNvPr>
            <p:cNvSpPr txBox="1"/>
            <p:nvPr/>
          </p:nvSpPr>
          <p:spPr>
            <a:xfrm>
              <a:off x="8093122" y="1856096"/>
              <a:ext cx="384866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1- Velocity</a:t>
              </a:r>
            </a:p>
            <a:p>
              <a:pPr marL="395288" indent="-395288"/>
              <a:r>
                <a:rPr lang="en-US" sz="3200" dirty="0"/>
                <a:t>2- Distance travelled (run length)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CD3875-941B-4F58-920B-12E0794D1EE5}"/>
              </a:ext>
            </a:extLst>
          </p:cNvPr>
          <p:cNvSpPr txBox="1"/>
          <p:nvPr/>
        </p:nvSpPr>
        <p:spPr>
          <a:xfrm>
            <a:off x="7433630" y="6558353"/>
            <a:ext cx="4758369" cy="305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https://www.youtube.com/watch?v=y-uuk4Pr2i8</a:t>
            </a:r>
          </a:p>
        </p:txBody>
      </p:sp>
    </p:spTree>
    <p:extLst>
      <p:ext uri="{BB962C8B-B14F-4D97-AF65-F5344CB8AC3E}">
        <p14:creationId xmlns:p14="http://schemas.microsoft.com/office/powerpoint/2010/main" val="129278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18703 L -0.15104 0.18703 C -0.2181 0.18703 -0.30078 0.10578 -0.30078 0.04004 L -0.30078 -0.1069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7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3FEBA-F9E3-4FFA-AD6D-EE900F1560E6}"/>
              </a:ext>
            </a:extLst>
          </p:cNvPr>
          <p:cNvGrpSpPr/>
          <p:nvPr/>
        </p:nvGrpSpPr>
        <p:grpSpPr>
          <a:xfrm rot="1157074">
            <a:off x="2272697" y="465233"/>
            <a:ext cx="8010251" cy="2428420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BC0622-3D51-4017-A62B-E1B6BDB7BCC3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099B3E-89B8-47E0-9BC6-808CE84C5E78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452A1A-0D8D-4538-8B89-E3191FA80118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4010A6-7E7E-48DB-AD4C-FE09507A5747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85F784-BE99-4CBC-A1BE-78F0723356B5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5A48C9-F695-47C3-A30D-783B82126890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1E201D-1C17-4437-B395-A59B8FE55F54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BFBFF2-A0D2-43F0-A9C9-F1EE84108A4C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C6D4DE-E237-4241-AD29-27CA0BEFF100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072075-4199-4A6B-9ED7-B13982DA1898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1F7F99-3639-4EB7-AAEB-D0D01912E4BF}"/>
                </a:ext>
              </a:extLst>
            </p:cNvPr>
            <p:cNvCxnSpPr>
              <a:cxnSpLocks/>
              <a:stCxn id="38" idx="79"/>
              <a:endCxn id="49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EF7946-3469-4A6E-8155-B373B5CFC8F2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BF9C73-4150-48D1-96D1-99545236F1FF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CD0FBE-D3FE-4563-9D5A-0702A4C6D69D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A8EC32-4259-4327-8DAF-A1F9A9F9A0A9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A298BFB-412A-4AD2-AC1C-4963248070BE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26200B-3ED4-4D1A-9A4E-143D5985DE30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A5607E5-36AF-4929-93D1-C27CF782B629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A3E6957-8A94-4A06-A70F-CD172600E048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B8F2E72-D534-4C3F-B94D-8AA40D73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4" y="3679429"/>
            <a:ext cx="7771061" cy="243850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4C6AA92-B193-466C-9212-9EA0C9952F2C}"/>
              </a:ext>
            </a:extLst>
          </p:cNvPr>
          <p:cNvSpPr txBox="1"/>
          <p:nvPr/>
        </p:nvSpPr>
        <p:spPr>
          <a:xfrm>
            <a:off x="0" y="10165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Let’s extend our experiment: add Tau to the system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4F922-3ED6-480A-A2C0-1AB5AD79D1A9}"/>
              </a:ext>
            </a:extLst>
          </p:cNvPr>
          <p:cNvCxnSpPr>
            <a:cxnSpLocks/>
          </p:cNvCxnSpPr>
          <p:nvPr/>
        </p:nvCxnSpPr>
        <p:spPr>
          <a:xfrm flipH="1">
            <a:off x="2472256" y="1922444"/>
            <a:ext cx="2198319" cy="18046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8C185B-924B-49C4-A0D0-7F72921A1511}"/>
              </a:ext>
            </a:extLst>
          </p:cNvPr>
          <p:cNvCxnSpPr>
            <a:cxnSpLocks/>
          </p:cNvCxnSpPr>
          <p:nvPr/>
        </p:nvCxnSpPr>
        <p:spPr>
          <a:xfrm>
            <a:off x="8071608" y="1857526"/>
            <a:ext cx="2456039" cy="18695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CF8F535-6379-4209-9E70-25EFED50E0B5}"/>
              </a:ext>
            </a:extLst>
          </p:cNvPr>
          <p:cNvSpPr/>
          <p:nvPr/>
        </p:nvSpPr>
        <p:spPr>
          <a:xfrm>
            <a:off x="2472257" y="3727093"/>
            <a:ext cx="8036647" cy="27282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71B79D-5A84-4788-886A-74903F5E83BA}"/>
              </a:ext>
            </a:extLst>
          </p:cNvPr>
          <p:cNvSpPr txBox="1"/>
          <p:nvPr/>
        </p:nvSpPr>
        <p:spPr>
          <a:xfrm>
            <a:off x="-96150" y="2709933"/>
            <a:ext cx="2464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Tau is a Microtubule associated protein, which means that it binds microtubules, more about it later</a:t>
            </a:r>
          </a:p>
        </p:txBody>
      </p:sp>
    </p:spTree>
    <p:extLst>
      <p:ext uri="{BB962C8B-B14F-4D97-AF65-F5344CB8AC3E}">
        <p14:creationId xmlns:p14="http://schemas.microsoft.com/office/powerpoint/2010/main" val="2724940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3FEBA-F9E3-4FFA-AD6D-EE900F1560E6}"/>
              </a:ext>
            </a:extLst>
          </p:cNvPr>
          <p:cNvGrpSpPr/>
          <p:nvPr/>
        </p:nvGrpSpPr>
        <p:grpSpPr>
          <a:xfrm rot="1157074">
            <a:off x="402055" y="15372"/>
            <a:ext cx="4973735" cy="1658644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BC0622-3D51-4017-A62B-E1B6BDB7BCC3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E099B3E-89B8-47E0-9BC6-808CE84C5E78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452A1A-0D8D-4538-8B89-E3191FA80118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34010A6-7E7E-48DB-AD4C-FE09507A5747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85F784-BE99-4CBC-A1BE-78F0723356B5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5A48C9-F695-47C3-A30D-783B82126890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D1E201D-1C17-4437-B395-A59B8FE55F54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1BFBFF2-A0D2-43F0-A9C9-F1EE84108A4C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4C6D4DE-E237-4241-AD29-27CA0BEFF100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E072075-4199-4A6B-9ED7-B13982DA1898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1F7F99-3639-4EB7-AAEB-D0D01912E4BF}"/>
                </a:ext>
              </a:extLst>
            </p:cNvPr>
            <p:cNvCxnSpPr>
              <a:cxnSpLocks/>
              <a:stCxn id="38" idx="79"/>
              <a:endCxn id="49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AEF7946-3469-4A6E-8155-B373B5CFC8F2}"/>
                </a:ext>
              </a:extLst>
            </p:cNvPr>
            <p:cNvCxnSpPr>
              <a:cxnSpLocks/>
              <a:stCxn id="38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BF9C73-4150-48D1-96D1-99545236F1FF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ECD0FBE-D3FE-4563-9D5A-0702A4C6D69D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A8EC32-4259-4327-8DAF-A1F9A9F9A0A9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A298BFB-412A-4AD2-AC1C-4963248070BE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D26200B-3ED4-4D1A-9A4E-143D5985DE30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A5607E5-36AF-4929-93D1-C27CF782B629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A3E6957-8A94-4A06-A70F-CD172600E048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B8F2E72-D534-4C3F-B94D-8AA40D731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5" y="2432440"/>
            <a:ext cx="4481724" cy="140633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4F922-3ED6-480A-A2C0-1AB5AD79D1A9}"/>
              </a:ext>
            </a:extLst>
          </p:cNvPr>
          <p:cNvCxnSpPr>
            <a:cxnSpLocks/>
          </p:cNvCxnSpPr>
          <p:nvPr/>
        </p:nvCxnSpPr>
        <p:spPr>
          <a:xfrm flipH="1">
            <a:off x="531159" y="1073132"/>
            <a:ext cx="1364984" cy="12325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58C185B-924B-49C4-A0D0-7F72921A1511}"/>
              </a:ext>
            </a:extLst>
          </p:cNvPr>
          <p:cNvCxnSpPr>
            <a:cxnSpLocks/>
          </p:cNvCxnSpPr>
          <p:nvPr/>
        </p:nvCxnSpPr>
        <p:spPr>
          <a:xfrm>
            <a:off x="4074306" y="952553"/>
            <a:ext cx="1525007" cy="12769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CF8F535-6379-4209-9E70-25EFED50E0B5}"/>
              </a:ext>
            </a:extLst>
          </p:cNvPr>
          <p:cNvSpPr/>
          <p:nvPr/>
        </p:nvSpPr>
        <p:spPr>
          <a:xfrm>
            <a:off x="558455" y="2260278"/>
            <a:ext cx="4990125" cy="18634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47EC13-F9B4-46F9-BEEA-5F0290F92C7A}"/>
              </a:ext>
            </a:extLst>
          </p:cNvPr>
          <p:cNvGrpSpPr/>
          <p:nvPr/>
        </p:nvGrpSpPr>
        <p:grpSpPr>
          <a:xfrm>
            <a:off x="6618754" y="1317086"/>
            <a:ext cx="3107701" cy="3205370"/>
            <a:chOff x="2783731" y="1364776"/>
            <a:chExt cx="3107701" cy="3205370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5D16CF-6D42-44B5-86AF-00B589B22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815" y="1364776"/>
              <a:ext cx="0" cy="26067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4697323-A57D-4C70-8BD7-872DEE3893B3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2" y="3987420"/>
              <a:ext cx="26229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5E64D2A-C6DD-4CFF-B98E-0A06F9CEBC61}"/>
                </a:ext>
              </a:extLst>
            </p:cNvPr>
            <p:cNvCxnSpPr/>
            <p:nvPr/>
          </p:nvCxnSpPr>
          <p:spPr>
            <a:xfrm flipV="1">
              <a:off x="3548418" y="2197290"/>
              <a:ext cx="1692322" cy="139207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639269-68C8-4ECB-83E0-7D2E7B264C38}"/>
                </a:ext>
              </a:extLst>
            </p:cNvPr>
            <p:cNvSpPr txBox="1"/>
            <p:nvPr/>
          </p:nvSpPr>
          <p:spPr>
            <a:xfrm>
              <a:off x="4067033" y="420081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790B67-E4E8-4C21-AE72-C4405208D2DB}"/>
                </a:ext>
              </a:extLst>
            </p:cNvPr>
            <p:cNvSpPr txBox="1"/>
            <p:nvPr/>
          </p:nvSpPr>
          <p:spPr>
            <a:xfrm rot="16200000">
              <a:off x="2235920" y="2483472"/>
              <a:ext cx="14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Displacement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363503-1C6D-4C6A-8AC0-03EA5237F525}"/>
              </a:ext>
            </a:extLst>
          </p:cNvPr>
          <p:cNvSpPr txBox="1"/>
          <p:nvPr/>
        </p:nvSpPr>
        <p:spPr>
          <a:xfrm>
            <a:off x="5477706" y="4478285"/>
            <a:ext cx="6147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will Tau do?</a:t>
            </a:r>
          </a:p>
          <a:p>
            <a:r>
              <a:rPr lang="en-US" sz="3600" dirty="0"/>
              <a:t>Will this motion profile change?</a:t>
            </a:r>
          </a:p>
        </p:txBody>
      </p:sp>
    </p:spTree>
    <p:extLst>
      <p:ext uri="{BB962C8B-B14F-4D97-AF65-F5344CB8AC3E}">
        <p14:creationId xmlns:p14="http://schemas.microsoft.com/office/powerpoint/2010/main" val="3999161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5B9E8-8E62-4FD3-B00B-3B66FB0442EF}"/>
              </a:ext>
            </a:extLst>
          </p:cNvPr>
          <p:cNvSpPr txBox="1"/>
          <p:nvPr/>
        </p:nvSpPr>
        <p:spPr>
          <a:xfrm>
            <a:off x="734153" y="6595502"/>
            <a:ext cx="1167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Seitz et al., 2002, Vershinin et al., 2007, Dixit et al., 2008, Vershinin et al., 2008, McVicker et al., 2011, McVicker et al., 2014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A2F487-3193-4F2E-BC45-CFBF2E7E23E2}"/>
              </a:ext>
            </a:extLst>
          </p:cNvPr>
          <p:cNvSpPr txBox="1"/>
          <p:nvPr/>
        </p:nvSpPr>
        <p:spPr>
          <a:xfrm>
            <a:off x="0" y="10165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Analyzing Kinesin motion informs us about Tau’s function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9E789A-C243-41F8-8789-8D6BE1C6F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69" y="846033"/>
            <a:ext cx="7771061" cy="24385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298CFF-E974-4F01-93DC-034AF0C4E24E}"/>
              </a:ext>
            </a:extLst>
          </p:cNvPr>
          <p:cNvSpPr txBox="1"/>
          <p:nvPr/>
        </p:nvSpPr>
        <p:spPr>
          <a:xfrm>
            <a:off x="8837295" y="4037057"/>
            <a:ext cx="38486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Velocity</a:t>
            </a:r>
          </a:p>
          <a:p>
            <a:pPr marL="395288" indent="-395288"/>
            <a:r>
              <a:rPr lang="en-US" sz="2400" dirty="0"/>
              <a:t>2- Distance travelled (run length)</a:t>
            </a:r>
          </a:p>
          <a:p>
            <a:pPr marL="395288" indent="-395288"/>
            <a:r>
              <a:rPr lang="en-US" sz="2400" dirty="0"/>
              <a:t>3- Pause duration</a:t>
            </a:r>
          </a:p>
          <a:p>
            <a:pPr marL="395288" indent="-395288"/>
            <a:r>
              <a:rPr lang="en-US" sz="2400" dirty="0"/>
              <a:t>4- Number of pauses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575B3D8-BA99-452C-BF16-39B4EDFD3735}"/>
              </a:ext>
            </a:extLst>
          </p:cNvPr>
          <p:cNvGrpSpPr/>
          <p:nvPr/>
        </p:nvGrpSpPr>
        <p:grpSpPr>
          <a:xfrm>
            <a:off x="5597707" y="3601517"/>
            <a:ext cx="3107701" cy="2976056"/>
            <a:chOff x="2046626" y="3688761"/>
            <a:chExt cx="3107701" cy="297605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CC5708-A38B-4246-8293-A9473FC12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5441" y="3688761"/>
              <a:ext cx="0" cy="26067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323F91-F40E-4076-A85B-F2CE14AEBFB6}"/>
                </a:ext>
              </a:extLst>
            </p:cNvPr>
            <p:cNvCxnSpPr>
              <a:cxnSpLocks/>
            </p:cNvCxnSpPr>
            <p:nvPr/>
          </p:nvCxnSpPr>
          <p:spPr>
            <a:xfrm>
              <a:off x="2531387" y="6275274"/>
              <a:ext cx="26229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9F151A-2C11-4C49-AD7D-BC655E601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1313" y="5008728"/>
              <a:ext cx="1051003" cy="86848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BF5956-4224-425E-8A0D-D908DC54210F}"/>
                </a:ext>
              </a:extLst>
            </p:cNvPr>
            <p:cNvSpPr txBox="1"/>
            <p:nvPr/>
          </p:nvSpPr>
          <p:spPr>
            <a:xfrm rot="16200000">
              <a:off x="1498815" y="4771326"/>
              <a:ext cx="1464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Displacement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7378B88-EFB8-48B9-872E-593F9E1B6369}"/>
                </a:ext>
              </a:extLst>
            </p:cNvPr>
            <p:cNvCxnSpPr/>
            <p:nvPr/>
          </p:nvCxnSpPr>
          <p:spPr>
            <a:xfrm>
              <a:off x="3654696" y="4469217"/>
              <a:ext cx="188161" cy="4801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E33A0C-F9C3-446C-BC77-00932D7C28BC}"/>
                </a:ext>
              </a:extLst>
            </p:cNvPr>
            <p:cNvSpPr txBox="1"/>
            <p:nvPr/>
          </p:nvSpPr>
          <p:spPr>
            <a:xfrm>
              <a:off x="2848065" y="4141168"/>
              <a:ext cx="161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Encounters Tau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D841F2-6659-4194-9E55-7D9A2BA3F875}"/>
                </a:ext>
              </a:extLst>
            </p:cNvPr>
            <p:cNvCxnSpPr/>
            <p:nvPr/>
          </p:nvCxnSpPr>
          <p:spPr>
            <a:xfrm flipV="1">
              <a:off x="3862316" y="4992123"/>
              <a:ext cx="914400" cy="1660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D63092-309E-4979-89E3-E230BCD44BF7}"/>
                </a:ext>
              </a:extLst>
            </p:cNvPr>
            <p:cNvSpPr txBox="1"/>
            <p:nvPr/>
          </p:nvSpPr>
          <p:spPr>
            <a:xfrm>
              <a:off x="3618257" y="6295485"/>
              <a:ext cx="694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0CDAC40-5F05-4F6A-A598-03A0D22FADD1}"/>
              </a:ext>
            </a:extLst>
          </p:cNvPr>
          <p:cNvSpPr txBox="1"/>
          <p:nvPr/>
        </p:nvSpPr>
        <p:spPr>
          <a:xfrm>
            <a:off x="6479823" y="3511700"/>
            <a:ext cx="19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Kinesin-1 with Tau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399420-A22C-449B-A49B-89E459801414}"/>
              </a:ext>
            </a:extLst>
          </p:cNvPr>
          <p:cNvGrpSpPr/>
          <p:nvPr/>
        </p:nvGrpSpPr>
        <p:grpSpPr>
          <a:xfrm>
            <a:off x="45140" y="3556869"/>
            <a:ext cx="3107701" cy="3205370"/>
            <a:chOff x="2783731" y="1364776"/>
            <a:chExt cx="3107701" cy="320537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45FA68-0475-49DD-A1AE-377F09A36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1815" y="1364776"/>
              <a:ext cx="0" cy="260672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8E8AD5-675F-462A-A7B2-6423ADF334B0}"/>
                </a:ext>
              </a:extLst>
            </p:cNvPr>
            <p:cNvCxnSpPr>
              <a:cxnSpLocks/>
            </p:cNvCxnSpPr>
            <p:nvPr/>
          </p:nvCxnSpPr>
          <p:spPr>
            <a:xfrm>
              <a:off x="3268492" y="3987420"/>
              <a:ext cx="26229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E3D8BF1-088B-494C-AAD1-7BA135EF679F}"/>
                </a:ext>
              </a:extLst>
            </p:cNvPr>
            <p:cNvCxnSpPr/>
            <p:nvPr/>
          </p:nvCxnSpPr>
          <p:spPr>
            <a:xfrm flipV="1">
              <a:off x="3548418" y="2197290"/>
              <a:ext cx="1692322" cy="139207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ACC15D-0D93-481A-A7BC-0D5FCCC5C2B8}"/>
                </a:ext>
              </a:extLst>
            </p:cNvPr>
            <p:cNvSpPr txBox="1"/>
            <p:nvPr/>
          </p:nvSpPr>
          <p:spPr>
            <a:xfrm>
              <a:off x="4067033" y="420081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62E384-B0E0-448E-A686-F071FDBA99EE}"/>
                </a:ext>
              </a:extLst>
            </p:cNvPr>
            <p:cNvSpPr txBox="1"/>
            <p:nvPr/>
          </p:nvSpPr>
          <p:spPr>
            <a:xfrm rot="16200000">
              <a:off x="2235920" y="2483472"/>
              <a:ext cx="14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Displacement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5E5A74B-887A-48E8-924F-79BD9F99452C}"/>
              </a:ext>
            </a:extLst>
          </p:cNvPr>
          <p:cNvSpPr txBox="1"/>
          <p:nvPr/>
        </p:nvSpPr>
        <p:spPr>
          <a:xfrm>
            <a:off x="962425" y="3511700"/>
            <a:ext cx="198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Kinesin-1, no Tau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50B8AE-9465-4560-BD66-8A5642798B16}"/>
              </a:ext>
            </a:extLst>
          </p:cNvPr>
          <p:cNvSpPr txBox="1"/>
          <p:nvPr/>
        </p:nvSpPr>
        <p:spPr>
          <a:xfrm>
            <a:off x="2727450" y="4037057"/>
            <a:ext cx="3161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Velocity</a:t>
            </a:r>
          </a:p>
          <a:p>
            <a:pPr marL="395288" indent="-395288"/>
            <a:r>
              <a:rPr lang="en-US" sz="2400" dirty="0"/>
              <a:t>2- Distance travelled (run length)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61FB827-FC8E-40D8-BCD1-88C1D35143EC}"/>
              </a:ext>
            </a:extLst>
          </p:cNvPr>
          <p:cNvSpPr/>
          <p:nvPr/>
        </p:nvSpPr>
        <p:spPr>
          <a:xfrm>
            <a:off x="644508" y="2551837"/>
            <a:ext cx="1090298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Analyzing Kinesin motion informs us about Tau’s function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 Kinesin’s motion becomes multi component</a:t>
            </a:r>
          </a:p>
        </p:txBody>
      </p:sp>
    </p:spTree>
    <p:extLst>
      <p:ext uri="{BB962C8B-B14F-4D97-AF65-F5344CB8AC3E}">
        <p14:creationId xmlns:p14="http://schemas.microsoft.com/office/powerpoint/2010/main" val="4665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/>
      <p:bldP spid="44" grpId="0"/>
      <p:bldP spid="37" grpId="0"/>
      <p:bldP spid="38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vegetable&#10;&#10;Description generated with high confidence">
            <a:extLst>
              <a:ext uri="{FF2B5EF4-FFF2-40B4-BE49-F238E27FC236}">
                <a16:creationId xmlns:a16="http://schemas.microsoft.com/office/drawing/2014/main" id="{1F59B810-DC21-426B-970D-855103C7E6F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46" y="1833926"/>
            <a:ext cx="8058508" cy="2609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91D5EA-4BC3-4764-A2DA-3F327D2248FE}"/>
              </a:ext>
            </a:extLst>
          </p:cNvPr>
          <p:cNvSpPr txBox="1"/>
          <p:nvPr/>
        </p:nvSpPr>
        <p:spPr>
          <a:xfrm>
            <a:off x="0" y="-7532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Tau also shows motion with multiple components</a:t>
            </a:r>
            <a:r>
              <a:rPr lang="en-US" sz="4800" dirty="0">
                <a:latin typeface="+mj-lt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FED57-8682-4E4F-AA65-191F644579DB}"/>
              </a:ext>
            </a:extLst>
          </p:cNvPr>
          <p:cNvSpPr txBox="1"/>
          <p:nvPr/>
        </p:nvSpPr>
        <p:spPr>
          <a:xfrm>
            <a:off x="2578042" y="5161062"/>
            <a:ext cx="698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But why do we care about Tau’s motion?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3E781-3FDA-460E-A214-58C96AECC455}"/>
              </a:ext>
            </a:extLst>
          </p:cNvPr>
          <p:cNvSpPr txBox="1"/>
          <p:nvPr/>
        </p:nvSpPr>
        <p:spPr>
          <a:xfrm>
            <a:off x="6072561" y="6463910"/>
            <a:ext cx="611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Mercken et al., 1995, Konzack et al., 2007, Hinrichs et al., 2012</a:t>
            </a:r>
          </a:p>
        </p:txBody>
      </p:sp>
    </p:spTree>
    <p:extLst>
      <p:ext uri="{BB962C8B-B14F-4D97-AF65-F5344CB8AC3E}">
        <p14:creationId xmlns:p14="http://schemas.microsoft.com/office/powerpoint/2010/main" val="905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CDFBEDC-AB6C-4CAE-919D-B538DE76C961}"/>
              </a:ext>
            </a:extLst>
          </p:cNvPr>
          <p:cNvGrpSpPr/>
          <p:nvPr/>
        </p:nvGrpSpPr>
        <p:grpSpPr>
          <a:xfrm>
            <a:off x="915666" y="1547105"/>
            <a:ext cx="3166740" cy="3160722"/>
            <a:chOff x="1199779" y="3021130"/>
            <a:chExt cx="3166740" cy="316072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9C6E1F-8705-45C4-84E2-7BE9B77C131C}"/>
                </a:ext>
              </a:extLst>
            </p:cNvPr>
            <p:cNvGrpSpPr/>
            <p:nvPr/>
          </p:nvGrpSpPr>
          <p:grpSpPr>
            <a:xfrm>
              <a:off x="1199779" y="3021130"/>
              <a:ext cx="3107701" cy="3160722"/>
              <a:chOff x="885880" y="2911947"/>
              <a:chExt cx="3107701" cy="316072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A4F9317-5470-4587-9E89-FE75A1935D32}"/>
                  </a:ext>
                </a:extLst>
              </p:cNvPr>
              <p:cNvGrpSpPr/>
              <p:nvPr/>
            </p:nvGrpSpPr>
            <p:grpSpPr>
              <a:xfrm>
                <a:off x="885880" y="3096613"/>
                <a:ext cx="3107701" cy="2976056"/>
                <a:chOff x="2046626" y="3688761"/>
                <a:chExt cx="3107701" cy="2976056"/>
              </a:xfrm>
            </p:grpSpPr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34BA629B-7FCF-427C-B00A-1FD6926636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5441" y="3688761"/>
                  <a:ext cx="0" cy="260672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169D20A1-C447-4700-AD8E-A42E11FBE0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87" y="6275274"/>
                  <a:ext cx="262294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15187402-7B01-4CF8-B61F-601D886A31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1313" y="5008728"/>
                  <a:ext cx="1051003" cy="86848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D71ACC3-CECD-4ED5-8493-48AFA2195D8A}"/>
                    </a:ext>
                  </a:extLst>
                </p:cNvPr>
                <p:cNvSpPr txBox="1"/>
                <p:nvPr/>
              </p:nvSpPr>
              <p:spPr>
                <a:xfrm rot="16200000">
                  <a:off x="1498815" y="4771326"/>
                  <a:ext cx="14649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Displacement</a:t>
                  </a:r>
                </a:p>
              </p:txBody>
            </p:sp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61B3656C-7992-4965-AAE3-A4C24D906E4A}"/>
                    </a:ext>
                  </a:extLst>
                </p:cNvPr>
                <p:cNvCxnSpPr/>
                <p:nvPr/>
              </p:nvCxnSpPr>
              <p:spPr>
                <a:xfrm>
                  <a:off x="3654696" y="4469217"/>
                  <a:ext cx="188161" cy="48010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2A5EFA8-C77B-4F4F-9E1B-A306EE6F662E}"/>
                    </a:ext>
                  </a:extLst>
                </p:cNvPr>
                <p:cNvSpPr txBox="1"/>
                <p:nvPr/>
              </p:nvSpPr>
              <p:spPr>
                <a:xfrm>
                  <a:off x="2848065" y="4141168"/>
                  <a:ext cx="1613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Encounters Tau</a:t>
                  </a: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FD9947E-56E8-4A63-BFA3-077D52434DA1}"/>
                    </a:ext>
                  </a:extLst>
                </p:cNvPr>
                <p:cNvCxnSpPr/>
                <p:nvPr/>
              </p:nvCxnSpPr>
              <p:spPr>
                <a:xfrm flipV="1">
                  <a:off x="3862316" y="4992123"/>
                  <a:ext cx="914400" cy="1660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95003CA-451D-4F10-B8E2-1B6C05064A30}"/>
                    </a:ext>
                  </a:extLst>
                </p:cNvPr>
                <p:cNvSpPr txBox="1"/>
                <p:nvPr/>
              </p:nvSpPr>
              <p:spPr>
                <a:xfrm>
                  <a:off x="3618257" y="6295485"/>
                  <a:ext cx="694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Time</a:t>
                  </a: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0DF677-42BC-482B-88B7-C856D2037848}"/>
                  </a:ext>
                </a:extLst>
              </p:cNvPr>
              <p:cNvSpPr txBox="1"/>
              <p:nvPr/>
            </p:nvSpPr>
            <p:spPr>
              <a:xfrm>
                <a:off x="1522859" y="2911947"/>
                <a:ext cx="1596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Kinesin-1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BE272-7208-4603-976E-6E92CFC59415}"/>
                </a:ext>
              </a:extLst>
            </p:cNvPr>
            <p:cNvSpPr txBox="1"/>
            <p:nvPr/>
          </p:nvSpPr>
          <p:spPr>
            <a:xfrm>
              <a:off x="3418077" y="3657596"/>
              <a:ext cx="948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-3RS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D34EB8-4DAC-4728-BB15-0F17E0570693}"/>
              </a:ext>
            </a:extLst>
          </p:cNvPr>
          <p:cNvGrpSpPr/>
          <p:nvPr/>
        </p:nvGrpSpPr>
        <p:grpSpPr>
          <a:xfrm>
            <a:off x="7257347" y="1543167"/>
            <a:ext cx="3166739" cy="3160722"/>
            <a:chOff x="6292680" y="3021130"/>
            <a:chExt cx="3166739" cy="31607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2779E0-6C9C-418B-933B-C6403EBC36A8}"/>
                </a:ext>
              </a:extLst>
            </p:cNvPr>
            <p:cNvGrpSpPr/>
            <p:nvPr/>
          </p:nvGrpSpPr>
          <p:grpSpPr>
            <a:xfrm>
              <a:off x="6292680" y="3021130"/>
              <a:ext cx="3107701" cy="3160722"/>
              <a:chOff x="885880" y="2911947"/>
              <a:chExt cx="3107701" cy="31607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237F2FB-C97C-458D-B06A-75CB243AF63E}"/>
                  </a:ext>
                </a:extLst>
              </p:cNvPr>
              <p:cNvGrpSpPr/>
              <p:nvPr/>
            </p:nvGrpSpPr>
            <p:grpSpPr>
              <a:xfrm>
                <a:off x="885880" y="3096613"/>
                <a:ext cx="3107701" cy="2976056"/>
                <a:chOff x="2046626" y="3688761"/>
                <a:chExt cx="3107701" cy="2976056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BBC7FD93-8C1B-4C2E-8348-B6F3FDE3A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15441" y="3688761"/>
                  <a:ext cx="0" cy="260672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4224B073-16C4-4FBC-BB84-3887414AF3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31387" y="6275274"/>
                  <a:ext cx="262294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94846871-2016-4700-8E4C-456EDE2C36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11313" y="4640106"/>
                  <a:ext cx="1650014" cy="123711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F765286-1BA6-4E34-A04E-3680A6CA4859}"/>
                    </a:ext>
                  </a:extLst>
                </p:cNvPr>
                <p:cNvSpPr txBox="1"/>
                <p:nvPr/>
              </p:nvSpPr>
              <p:spPr>
                <a:xfrm rot="16200000">
                  <a:off x="1498815" y="4771326"/>
                  <a:ext cx="14649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Displacement</a:t>
                  </a:r>
                </a:p>
              </p:txBody>
            </p: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38E1580E-1CB9-413A-B922-04D07AC4FACE}"/>
                    </a:ext>
                  </a:extLst>
                </p:cNvPr>
                <p:cNvCxnSpPr/>
                <p:nvPr/>
              </p:nvCxnSpPr>
              <p:spPr>
                <a:xfrm>
                  <a:off x="3654696" y="4469217"/>
                  <a:ext cx="188161" cy="48010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EE6B9CD-825B-41D2-8187-730BD5E24BBB}"/>
                    </a:ext>
                  </a:extLst>
                </p:cNvPr>
                <p:cNvSpPr txBox="1"/>
                <p:nvPr/>
              </p:nvSpPr>
              <p:spPr>
                <a:xfrm>
                  <a:off x="2848065" y="4141168"/>
                  <a:ext cx="1613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Encounters Tau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4EA5383-58C8-40C8-B52F-45A5C4F7531C}"/>
                    </a:ext>
                  </a:extLst>
                </p:cNvPr>
                <p:cNvSpPr txBox="1"/>
                <p:nvPr/>
              </p:nvSpPr>
              <p:spPr>
                <a:xfrm>
                  <a:off x="3618257" y="6295485"/>
                  <a:ext cx="69443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Time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CCFD91-BE91-44DA-81C7-9806E79B83C7}"/>
                  </a:ext>
                </a:extLst>
              </p:cNvPr>
              <p:cNvSpPr txBox="1"/>
              <p:nvPr/>
            </p:nvSpPr>
            <p:spPr>
              <a:xfrm>
                <a:off x="1522859" y="2911947"/>
                <a:ext cx="15967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Kinesin-1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EF9C3E-BA17-4003-B30D-B704B120FA19}"/>
                </a:ext>
              </a:extLst>
            </p:cNvPr>
            <p:cNvSpPr txBox="1"/>
            <p:nvPr/>
          </p:nvSpPr>
          <p:spPr>
            <a:xfrm>
              <a:off x="8510977" y="3646222"/>
              <a:ext cx="948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-4RL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EA0805E-4068-4D62-9612-A202B2D0413C}"/>
              </a:ext>
            </a:extLst>
          </p:cNvPr>
          <p:cNvGrpSpPr/>
          <p:nvPr/>
        </p:nvGrpSpPr>
        <p:grpSpPr>
          <a:xfrm>
            <a:off x="298604" y="4525809"/>
            <a:ext cx="5071819" cy="987382"/>
            <a:chOff x="351692" y="4503075"/>
            <a:chExt cx="5071819" cy="987382"/>
          </a:xfrm>
        </p:grpSpPr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232624CB-3BB9-40CC-9719-4FDAFFAB58ED}"/>
                </a:ext>
              </a:extLst>
            </p:cNvPr>
            <p:cNvSpPr/>
            <p:nvPr/>
          </p:nvSpPr>
          <p:spPr>
            <a:xfrm>
              <a:off x="2635842" y="5094671"/>
              <a:ext cx="259307" cy="39578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310F39F-3F92-46B1-BC75-78BB9B655872}"/>
                </a:ext>
              </a:extLst>
            </p:cNvPr>
            <p:cNvCxnSpPr>
              <a:cxnSpLocks/>
            </p:cNvCxnSpPr>
            <p:nvPr/>
          </p:nvCxnSpPr>
          <p:spPr>
            <a:xfrm>
              <a:off x="351692" y="4839405"/>
              <a:ext cx="5056179" cy="56537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FBCE80-6C53-45D8-85C6-34E9430904EA}"/>
                </a:ext>
              </a:extLst>
            </p:cNvPr>
            <p:cNvSpPr txBox="1"/>
            <p:nvPr/>
          </p:nvSpPr>
          <p:spPr>
            <a:xfrm rot="388391">
              <a:off x="516992" y="4503075"/>
              <a:ext cx="102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Dynamic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AAA728-1790-4D14-AE08-FDD3FE1F41AC}"/>
                </a:ext>
              </a:extLst>
            </p:cNvPr>
            <p:cNvSpPr txBox="1"/>
            <p:nvPr/>
          </p:nvSpPr>
          <p:spPr>
            <a:xfrm rot="327674">
              <a:off x="4641709" y="4961325"/>
              <a:ext cx="78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Static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6DE2B2-F85D-4F45-9E3D-3504DCB9CA05}"/>
              </a:ext>
            </a:extLst>
          </p:cNvPr>
          <p:cNvGrpSpPr/>
          <p:nvPr/>
        </p:nvGrpSpPr>
        <p:grpSpPr>
          <a:xfrm>
            <a:off x="5933372" y="4776660"/>
            <a:ext cx="5186149" cy="734994"/>
            <a:chOff x="5933372" y="4776660"/>
            <a:chExt cx="5186149" cy="7349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921BF14-B848-47C6-9282-A0960F97D457}"/>
                </a:ext>
              </a:extLst>
            </p:cNvPr>
            <p:cNvGrpSpPr/>
            <p:nvPr/>
          </p:nvGrpSpPr>
          <p:grpSpPr>
            <a:xfrm>
              <a:off x="5933372" y="5115868"/>
              <a:ext cx="5186149" cy="395786"/>
              <a:chOff x="3521121" y="3930555"/>
              <a:chExt cx="5186149" cy="395786"/>
            </a:xfrm>
          </p:grpSpPr>
          <p:sp>
            <p:nvSpPr>
              <p:cNvPr id="32" name="Isosceles Triangle 31">
                <a:extLst>
                  <a:ext uri="{FF2B5EF4-FFF2-40B4-BE49-F238E27FC236}">
                    <a16:creationId xmlns:a16="http://schemas.microsoft.com/office/drawing/2014/main" id="{C3DAEDAC-00FC-46C1-BAAF-AEFEA29B1693}"/>
                  </a:ext>
                </a:extLst>
              </p:cNvPr>
              <p:cNvSpPr/>
              <p:nvPr/>
            </p:nvSpPr>
            <p:spPr>
              <a:xfrm>
                <a:off x="5966347" y="3930555"/>
                <a:ext cx="259307" cy="395786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62D6A0A-41D2-4D3D-997B-27F049B075AE}"/>
                  </a:ext>
                </a:extLst>
              </p:cNvPr>
              <p:cNvCxnSpPr/>
              <p:nvPr/>
            </p:nvCxnSpPr>
            <p:spPr>
              <a:xfrm>
                <a:off x="3521121" y="3930555"/>
                <a:ext cx="5186149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0DCA87-7E74-42FF-87BE-236AA2197474}"/>
                </a:ext>
              </a:extLst>
            </p:cNvPr>
            <p:cNvSpPr txBox="1"/>
            <p:nvPr/>
          </p:nvSpPr>
          <p:spPr>
            <a:xfrm>
              <a:off x="6013973" y="4792322"/>
              <a:ext cx="78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Static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E43F172-2A3A-488D-A857-986C1A118020}"/>
                </a:ext>
              </a:extLst>
            </p:cNvPr>
            <p:cNvSpPr txBox="1"/>
            <p:nvPr/>
          </p:nvSpPr>
          <p:spPr>
            <a:xfrm>
              <a:off x="10036142" y="4776660"/>
              <a:ext cx="102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Dynamic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1D2E00-001E-43BA-BC69-131A96EEFFEB}"/>
              </a:ext>
            </a:extLst>
          </p:cNvPr>
          <p:cNvSpPr txBox="1"/>
          <p:nvPr/>
        </p:nvSpPr>
        <p:spPr>
          <a:xfrm>
            <a:off x="211214" y="-10771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State of equilibrium between components of motion of Tau determines Tau’s ability to inhibit Kinesin-1</a:t>
            </a:r>
            <a:r>
              <a:rPr lang="en-US" sz="4400" dirty="0"/>
              <a:t>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B72B74-A1A9-4C83-ABA3-84809E5A3E8B}"/>
              </a:ext>
            </a:extLst>
          </p:cNvPr>
          <p:cNvSpPr/>
          <p:nvPr/>
        </p:nvSpPr>
        <p:spPr>
          <a:xfrm>
            <a:off x="234286" y="2274838"/>
            <a:ext cx="117234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Analyzing Tau’s motion informs us about Tau’s ability to inhibit Kinesin-1</a:t>
            </a:r>
          </a:p>
          <a:p>
            <a:pPr algn="ctr"/>
            <a:endParaRPr lang="en-US" sz="3600" dirty="0">
              <a:solidFill>
                <a:srgbClr val="FF0000"/>
              </a:solidFill>
            </a:endParaRP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Tau’s motion has multiple components</a:t>
            </a:r>
          </a:p>
        </p:txBody>
      </p:sp>
      <p:pic>
        <p:nvPicPr>
          <p:cNvPr id="44" name="Picture 43" descr="A picture containing vegetable&#10;&#10;Description generated with high confidence">
            <a:extLst>
              <a:ext uri="{FF2B5EF4-FFF2-40B4-BE49-F238E27FC236}">
                <a16:creationId xmlns:a16="http://schemas.microsoft.com/office/drawing/2014/main" id="{C9EE762B-21E0-4E8E-9CE1-31B25D88F1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56" y="5640319"/>
            <a:ext cx="4213058" cy="117167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F3DF837-42BC-4C20-8D2E-967C431FF258}"/>
              </a:ext>
            </a:extLst>
          </p:cNvPr>
          <p:cNvSpPr/>
          <p:nvPr/>
        </p:nvSpPr>
        <p:spPr>
          <a:xfrm>
            <a:off x="7894326" y="6206175"/>
            <a:ext cx="4407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McVicker et al., 2011, McVicker et al., 2014,</a:t>
            </a:r>
          </a:p>
          <a:p>
            <a:r>
              <a:rPr lang="en-US" dirty="0"/>
              <a:t>Stern et al., 2017</a:t>
            </a:r>
          </a:p>
        </p:txBody>
      </p:sp>
    </p:spTree>
    <p:extLst>
      <p:ext uri="{BB962C8B-B14F-4D97-AF65-F5344CB8AC3E}">
        <p14:creationId xmlns:p14="http://schemas.microsoft.com/office/powerpoint/2010/main" val="38357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DF6E17-A497-4733-BABB-6C732839B9EA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E2C1A6-9552-45C1-9D33-8F00EC73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50877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What have we established so far?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EABD9-0C9A-4BB8-AB9E-FCCCB397A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003"/>
            <a:ext cx="10515600" cy="545910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Transport of cargo within an axon is a complex process, and from a  scientific and health perspective, it is an interesting phenomenon for us to investigate.</a:t>
            </a:r>
          </a:p>
          <a:p>
            <a:r>
              <a:rPr lang="en-US" b="1" dirty="0"/>
              <a:t>Analyzing motion of proteins involved in this transport informs us about the function that these components play and,</a:t>
            </a:r>
          </a:p>
          <a:p>
            <a:r>
              <a:rPr lang="en-US" b="1" dirty="0"/>
              <a:t>increases our understanding of axonal transport.</a:t>
            </a:r>
          </a:p>
          <a:p>
            <a:r>
              <a:rPr lang="en-US" b="1" dirty="0"/>
              <a:t>Motion of these proteins is multi component.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Therefore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3600" b="1" dirty="0"/>
              <a:t>We need to analyze the multi component motion of Kinesins and Tau to understand the process of axonal transport</a:t>
            </a:r>
          </a:p>
        </p:txBody>
      </p:sp>
    </p:spTree>
    <p:extLst>
      <p:ext uri="{BB962C8B-B14F-4D97-AF65-F5344CB8AC3E}">
        <p14:creationId xmlns:p14="http://schemas.microsoft.com/office/powerpoint/2010/main" val="3193604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0B156-D566-43DF-A621-AD3BB30614F8}"/>
              </a:ext>
            </a:extLst>
          </p:cNvPr>
          <p:cNvSpPr txBox="1"/>
          <p:nvPr/>
        </p:nvSpPr>
        <p:spPr>
          <a:xfrm flipH="1">
            <a:off x="725606" y="2705725"/>
            <a:ext cx="107407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Section 2 : How do we study motion of single particles</a:t>
            </a:r>
          </a:p>
        </p:txBody>
      </p:sp>
    </p:spTree>
    <p:extLst>
      <p:ext uri="{BB962C8B-B14F-4D97-AF65-F5344CB8AC3E}">
        <p14:creationId xmlns:p14="http://schemas.microsoft.com/office/powerpoint/2010/main" val="129323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6E189-3B8B-490F-924B-62E304462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2" y="1"/>
            <a:ext cx="5483769" cy="6749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3695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52554C0-68A2-44FF-8485-7012E11BC33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801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Steps required for analyzing motion of a single particle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BCE31-E4F2-4C94-BFF2-24390E52B361}"/>
              </a:ext>
            </a:extLst>
          </p:cNvPr>
          <p:cNvSpPr txBox="1"/>
          <p:nvPr/>
        </p:nvSpPr>
        <p:spPr>
          <a:xfrm flipH="1">
            <a:off x="886264" y="1647720"/>
            <a:ext cx="111556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463550"/>
            <a:r>
              <a:rPr lang="en-US" sz="3600" dirty="0"/>
              <a:t>1- Take images of particles of interest at different time points.</a:t>
            </a:r>
          </a:p>
          <a:p>
            <a:pPr marL="463550" indent="-463550"/>
            <a:endParaRPr lang="en-US" sz="3600" dirty="0"/>
          </a:p>
          <a:p>
            <a:pPr marL="463550" indent="-463550"/>
            <a:r>
              <a:rPr lang="en-US" sz="3600" dirty="0"/>
              <a:t>2- Track particles in those images to get their position at different points.</a:t>
            </a:r>
          </a:p>
          <a:p>
            <a:pPr marL="463550" indent="-463550"/>
            <a:endParaRPr lang="en-US" sz="3600" dirty="0"/>
          </a:p>
          <a:p>
            <a:pPr marL="463550" indent="-463550"/>
            <a:r>
              <a:rPr lang="en-US" sz="3600" dirty="0"/>
              <a:t>3- Analyze the trajectory of motion obtained from tracking of the particles.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8281B-5631-4C1D-A779-A1A704E82E3A}"/>
              </a:ext>
            </a:extLst>
          </p:cNvPr>
          <p:cNvSpPr txBox="1"/>
          <p:nvPr/>
        </p:nvSpPr>
        <p:spPr>
          <a:xfrm flipH="1">
            <a:off x="3354557" y="2616590"/>
            <a:ext cx="548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Single Particle Tracking (SPT)</a:t>
            </a:r>
          </a:p>
        </p:txBody>
      </p:sp>
    </p:spTree>
    <p:extLst>
      <p:ext uri="{BB962C8B-B14F-4D97-AF65-F5344CB8AC3E}">
        <p14:creationId xmlns:p14="http://schemas.microsoft.com/office/powerpoint/2010/main" val="143484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C8062-3E03-4074-9834-417409A0A7C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+mn-lt"/>
              </a:rPr>
              <a:t>Schematic of an experiment to image single particles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E9F79A-96B4-4340-9312-D642DE8F379C}"/>
              </a:ext>
            </a:extLst>
          </p:cNvPr>
          <p:cNvGrpSpPr/>
          <p:nvPr/>
        </p:nvGrpSpPr>
        <p:grpSpPr>
          <a:xfrm>
            <a:off x="1425497" y="2653553"/>
            <a:ext cx="1263913" cy="2115671"/>
            <a:chOff x="4096981" y="3080409"/>
            <a:chExt cx="728246" cy="1090244"/>
          </a:xfrm>
          <a:solidFill>
            <a:schemeClr val="tx1"/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129B938-3A8C-4989-8B73-FA501010926E}"/>
                </a:ext>
              </a:extLst>
            </p:cNvPr>
            <p:cNvSpPr/>
            <p:nvPr/>
          </p:nvSpPr>
          <p:spPr>
            <a:xfrm>
              <a:off x="4213412" y="3080409"/>
              <a:ext cx="519953" cy="46616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4A7218-E30E-4F16-81E7-CBAD1FEE7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6981" y="3546573"/>
              <a:ext cx="345086" cy="62408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D31C84-85AA-40AF-A5D7-8BA292AB2B44}"/>
                </a:ext>
              </a:extLst>
            </p:cNvPr>
            <p:cNvCxnSpPr>
              <a:cxnSpLocks/>
            </p:cNvCxnSpPr>
            <p:nvPr/>
          </p:nvCxnSpPr>
          <p:spPr>
            <a:xfrm>
              <a:off x="4533929" y="3546573"/>
              <a:ext cx="291298" cy="624080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245F41-22AD-44E9-A254-DD411D266BEF}"/>
              </a:ext>
            </a:extLst>
          </p:cNvPr>
          <p:cNvGrpSpPr/>
          <p:nvPr/>
        </p:nvGrpSpPr>
        <p:grpSpPr>
          <a:xfrm>
            <a:off x="2078774" y="1703294"/>
            <a:ext cx="646494" cy="950259"/>
            <a:chOff x="2078774" y="1703294"/>
            <a:chExt cx="646494" cy="950259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2C95F83-92F5-41ED-A34D-24177F23FA21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2078774" y="2133600"/>
              <a:ext cx="357853" cy="519953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Sun 13">
              <a:extLst>
                <a:ext uri="{FF2B5EF4-FFF2-40B4-BE49-F238E27FC236}">
                  <a16:creationId xmlns:a16="http://schemas.microsoft.com/office/drawing/2014/main" id="{5345563F-5AF0-4CAA-B600-0ABB3E24BCB8}"/>
                </a:ext>
              </a:extLst>
            </p:cNvPr>
            <p:cNvSpPr/>
            <p:nvPr/>
          </p:nvSpPr>
          <p:spPr>
            <a:xfrm>
              <a:off x="2219703" y="1703294"/>
              <a:ext cx="505565" cy="555812"/>
            </a:xfrm>
            <a:prstGeom prst="su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7598F1-E068-49BE-97FC-50D373DAE10C}"/>
              </a:ext>
            </a:extLst>
          </p:cNvPr>
          <p:cNvSpPr txBox="1"/>
          <p:nvPr/>
        </p:nvSpPr>
        <p:spPr>
          <a:xfrm>
            <a:off x="1063346" y="5160842"/>
            <a:ext cx="222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Kinesin motor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68C60E-A9F0-44B5-AF92-D2A2323BB90F}"/>
              </a:ext>
            </a:extLst>
          </p:cNvPr>
          <p:cNvSpPr txBox="1"/>
          <p:nvPr/>
        </p:nvSpPr>
        <p:spPr>
          <a:xfrm>
            <a:off x="1256989" y="1127920"/>
            <a:ext cx="2545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Fluorescent tag</a:t>
            </a: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714B68A7-035E-4CF1-B2EA-A73AEAF676F4}"/>
              </a:ext>
            </a:extLst>
          </p:cNvPr>
          <p:cNvSpPr/>
          <p:nvPr/>
        </p:nvSpPr>
        <p:spPr>
          <a:xfrm rot="9586823">
            <a:off x="6070224" y="2925950"/>
            <a:ext cx="2412519" cy="2044792"/>
          </a:xfrm>
          <a:prstGeom prst="lightningBol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7CD6CB-284B-4CC7-84A3-E51B753D3428}"/>
              </a:ext>
            </a:extLst>
          </p:cNvPr>
          <p:cNvSpPr txBox="1"/>
          <p:nvPr/>
        </p:nvSpPr>
        <p:spPr>
          <a:xfrm>
            <a:off x="5917882" y="5160842"/>
            <a:ext cx="4868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Excitation light from microscope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D61F5D-7B4D-4469-BBF5-0CA4927ACE5F}"/>
              </a:ext>
            </a:extLst>
          </p:cNvPr>
          <p:cNvGrpSpPr/>
          <p:nvPr/>
        </p:nvGrpSpPr>
        <p:grpSpPr>
          <a:xfrm>
            <a:off x="2069813" y="1694333"/>
            <a:ext cx="646494" cy="950259"/>
            <a:chOff x="2078774" y="1703294"/>
            <a:chExt cx="646494" cy="950259"/>
          </a:xfrm>
          <a:solidFill>
            <a:srgbClr val="FF0000"/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CC2BCCF-7432-49D7-BADA-7415AFA1D99A}"/>
                </a:ext>
              </a:extLst>
            </p:cNvPr>
            <p:cNvCxnSpPr/>
            <p:nvPr/>
          </p:nvCxnSpPr>
          <p:spPr>
            <a:xfrm flipV="1">
              <a:off x="2078774" y="2133600"/>
              <a:ext cx="357853" cy="519953"/>
            </a:xfrm>
            <a:prstGeom prst="line">
              <a:avLst/>
            </a:prstGeom>
            <a:grp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Sun 21">
              <a:extLst>
                <a:ext uri="{FF2B5EF4-FFF2-40B4-BE49-F238E27FC236}">
                  <a16:creationId xmlns:a16="http://schemas.microsoft.com/office/drawing/2014/main" id="{09EF6912-FF6D-47BF-B75B-ED3585B6E523}"/>
                </a:ext>
              </a:extLst>
            </p:cNvPr>
            <p:cNvSpPr/>
            <p:nvPr/>
          </p:nvSpPr>
          <p:spPr>
            <a:xfrm>
              <a:off x="2219703" y="1703294"/>
              <a:ext cx="505565" cy="555812"/>
            </a:xfrm>
            <a:prstGeom prst="sun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3977743-E210-4E49-9479-E7145F15978A}"/>
              </a:ext>
            </a:extLst>
          </p:cNvPr>
          <p:cNvSpPr txBox="1"/>
          <p:nvPr/>
        </p:nvSpPr>
        <p:spPr>
          <a:xfrm>
            <a:off x="1" y="6000565"/>
            <a:ext cx="121919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Thompson and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Lagerholm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, 1997; Pierce and Vale, 1999;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Gustafsson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, 2000;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Schmoranzer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2000;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Toomre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and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Manstein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, 2001; Betzig et al., 2006;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Willig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2006b;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Willig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2006a; Kellner et al., 2007;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Willig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2007;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Schermelleh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2008,</a:t>
            </a:r>
            <a:r>
              <a:rPr lang="en-US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Adams et al., 2002; Andresen et al., 2004; Chen et al., 2005;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DeRocco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2010; Campos et al., 2011;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Benke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et al., 2012; Shank et al., 2013;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Raeisolsadati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altLang="en-US" sz="1400" dirty="0" err="1">
                <a:latin typeface="Arial" panose="020B0604020202020204" pitchFamily="34" charset="0"/>
                <a:ea typeface="Times New Roman" panose="02020603050405020304" pitchFamily="18" charset="0"/>
              </a:rPr>
              <a:t>Oskouei</a:t>
            </a:r>
            <a:r>
              <a:rPr lang="en-US" altLang="en-US" sz="1400" dirty="0">
                <a:latin typeface="Arial" panose="020B0604020202020204" pitchFamily="34" charset="0"/>
                <a:ea typeface="Times New Roman" panose="02020603050405020304" pitchFamily="18" charset="0"/>
              </a:rPr>
              <a:t> and Brouwer, 2017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endParaRPr lang="en-US" altLang="en-US" sz="28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4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A80B9665-0B01-49C8-98CB-0FD7044C401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Let’s look at the generated image and it’s SPT data</a:t>
            </a:r>
          </a:p>
        </p:txBody>
      </p:sp>
      <p:pic>
        <p:nvPicPr>
          <p:cNvPr id="16" name="Movie S7">
            <a:hlinkClick r:id="" action="ppaction://media"/>
            <a:extLst>
              <a:ext uri="{FF2B5EF4-FFF2-40B4-BE49-F238E27FC236}">
                <a16:creationId xmlns:a16="http://schemas.microsoft.com/office/drawing/2014/main" id="{1BEFA6F5-73AA-46C9-8880-3F70F2B8F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5759" y="691081"/>
            <a:ext cx="3129450" cy="52517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CC7E70-489C-4219-AC4E-544CEC313D4A}"/>
              </a:ext>
            </a:extLst>
          </p:cNvPr>
          <p:cNvSpPr txBox="1"/>
          <p:nvPr/>
        </p:nvSpPr>
        <p:spPr>
          <a:xfrm>
            <a:off x="3693447" y="6105985"/>
            <a:ext cx="464857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Alexa488: Tau, TRITC: MTs</a:t>
            </a:r>
          </a:p>
          <a:p>
            <a:pPr algn="ctr"/>
            <a:r>
              <a:rPr lang="en-US" dirty="0"/>
              <a:t>Courtesy “</a:t>
            </a:r>
            <a:r>
              <a:rPr lang="en-US" sz="2800" b="1" dirty="0"/>
              <a:t>Jamie Stern</a:t>
            </a:r>
            <a:r>
              <a:rPr lang="en-US" dirty="0"/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83B0FB-B3A2-4692-97BE-DF5FCF9AF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33"/>
            <a:ext cx="12192000" cy="43109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BF90-6046-43E1-93DE-F19792D8A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33"/>
            <a:ext cx="12192000" cy="4310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B4849-87E5-4119-BE1F-6A391A383D62}"/>
              </a:ext>
            </a:extLst>
          </p:cNvPr>
          <p:cNvSpPr txBox="1"/>
          <p:nvPr/>
        </p:nvSpPr>
        <p:spPr>
          <a:xfrm>
            <a:off x="2922494" y="1162467"/>
            <a:ext cx="63470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Manual ‘labor intensive’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 lot of time spent on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something mind numbingly dull ‘time intensive’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Subjective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E4AF3-DB39-457B-803D-ECB6FFBEFD35}"/>
              </a:ext>
            </a:extLst>
          </p:cNvPr>
          <p:cNvSpPr txBox="1"/>
          <p:nvPr/>
        </p:nvSpPr>
        <p:spPr>
          <a:xfrm>
            <a:off x="8947539" y="2019868"/>
            <a:ext cx="265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= ‘Localization Error’</a:t>
            </a:r>
          </a:p>
        </p:txBody>
      </p:sp>
    </p:spTree>
    <p:extLst>
      <p:ext uri="{BB962C8B-B14F-4D97-AF65-F5344CB8AC3E}">
        <p14:creationId xmlns:p14="http://schemas.microsoft.com/office/powerpoint/2010/main" val="357737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7" grpId="1"/>
      <p:bldP spid="14" grpId="0"/>
      <p:bldP spid="6" grpId="0"/>
      <p:bldP spid="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B708877-8C1E-4913-A1B7-49BD231A210B}"/>
              </a:ext>
            </a:extLst>
          </p:cNvPr>
          <p:cNvSpPr txBox="1"/>
          <p:nvPr/>
        </p:nvSpPr>
        <p:spPr>
          <a:xfrm>
            <a:off x="2922494" y="1162467"/>
            <a:ext cx="63470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Manual ‘labor intensive’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A lot of time spent on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something mind numbingly dull ‘time intensive’</a:t>
            </a:r>
          </a:p>
          <a:p>
            <a:pPr algn="ctr"/>
            <a:endParaRPr lang="en-US" sz="4000" dirty="0">
              <a:solidFill>
                <a:srgbClr val="FF0000"/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Subjective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D7C6E-DAA1-410B-9272-E967354DD026}"/>
              </a:ext>
            </a:extLst>
          </p:cNvPr>
          <p:cNvSpPr txBox="1"/>
          <p:nvPr/>
        </p:nvSpPr>
        <p:spPr>
          <a:xfrm>
            <a:off x="2608729" y="1050878"/>
            <a:ext cx="69745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000" dirty="0"/>
              <a:t>Automatic ‘less labor intensive’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‘time efficient’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‘Objective’</a:t>
            </a:r>
          </a:p>
          <a:p>
            <a:pPr algn="ctr"/>
            <a:r>
              <a:rPr lang="en-US" sz="4000" dirty="0"/>
              <a:t>‘User friendly’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09427B8-B91D-4468-BF12-097566D9549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5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The tool that we need</a:t>
            </a:r>
          </a:p>
        </p:txBody>
      </p:sp>
    </p:spTree>
    <p:extLst>
      <p:ext uri="{BB962C8B-B14F-4D97-AF65-F5344CB8AC3E}">
        <p14:creationId xmlns:p14="http://schemas.microsoft.com/office/powerpoint/2010/main" val="311416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6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-20180324-WA0000">
            <a:hlinkClick r:id="" action="ppaction://media"/>
            <a:extLst>
              <a:ext uri="{FF2B5EF4-FFF2-40B4-BE49-F238E27FC236}">
                <a16:creationId xmlns:a16="http://schemas.microsoft.com/office/drawing/2014/main" id="{39608908-8B51-4B84-8208-2F5219778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57688" y="611070"/>
            <a:ext cx="3189740" cy="56358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08AFF-6E38-46DD-AEF7-9D00C6B9C3EA}"/>
              </a:ext>
            </a:extLst>
          </p:cNvPr>
          <p:cNvSpPr txBox="1"/>
          <p:nvPr/>
        </p:nvSpPr>
        <p:spPr>
          <a:xfrm>
            <a:off x="881977" y="1166842"/>
            <a:ext cx="30707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Be happy…..</a:t>
            </a:r>
          </a:p>
          <a:p>
            <a:endParaRPr lang="en-US" sz="4800" dirty="0"/>
          </a:p>
          <a:p>
            <a:r>
              <a:rPr lang="en-US" sz="4800" dirty="0"/>
              <a:t>We are half way through!</a:t>
            </a:r>
          </a:p>
        </p:txBody>
      </p:sp>
    </p:spTree>
    <p:extLst>
      <p:ext uri="{BB962C8B-B14F-4D97-AF65-F5344CB8AC3E}">
        <p14:creationId xmlns:p14="http://schemas.microsoft.com/office/powerpoint/2010/main" val="391501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EF67B-B9E2-4B30-AC22-BBB8CEE04686}"/>
              </a:ext>
            </a:extLst>
          </p:cNvPr>
          <p:cNvSpPr txBox="1"/>
          <p:nvPr/>
        </p:nvSpPr>
        <p:spPr>
          <a:xfrm flipH="1">
            <a:off x="725606" y="2367171"/>
            <a:ext cx="107407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Section 3 : MixMAs, an automated, time  efficient, user friendly tool for analysis of SPT data for particles with multiple components of motion</a:t>
            </a:r>
          </a:p>
        </p:txBody>
      </p:sp>
    </p:spTree>
    <p:extLst>
      <p:ext uri="{BB962C8B-B14F-4D97-AF65-F5344CB8AC3E}">
        <p14:creationId xmlns:p14="http://schemas.microsoft.com/office/powerpoint/2010/main" val="137445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FBB67E-764C-4D22-975C-C342624324F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The sliding window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99D83-5B93-48FE-B1E6-DFEE1788A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533"/>
            <a:ext cx="12192000" cy="4310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419C8-0168-42E8-A0B0-AF5E8C9D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268"/>
            <a:ext cx="12192000" cy="5801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A66604-DFEE-42C5-AB6E-BAC5BA760594}"/>
              </a:ext>
            </a:extLst>
          </p:cNvPr>
          <p:cNvSpPr txBox="1"/>
          <p:nvPr/>
        </p:nvSpPr>
        <p:spPr>
          <a:xfrm>
            <a:off x="1828800" y="3910818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</a:t>
            </a:r>
            <a:r>
              <a:rPr lang="en-US" sz="2800" b="1" i="1" baseline="30000" dirty="0"/>
              <a:t>1</a:t>
            </a:r>
            <a:endParaRPr lang="en-US" sz="28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22421E-9058-4D99-A00F-7776E4A12B63}"/>
              </a:ext>
            </a:extLst>
          </p:cNvPr>
          <p:cNvSpPr txBox="1"/>
          <p:nvPr/>
        </p:nvSpPr>
        <p:spPr>
          <a:xfrm>
            <a:off x="3345767" y="2994073"/>
            <a:ext cx="473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S</a:t>
            </a:r>
            <a:r>
              <a:rPr lang="en-US" sz="2800" b="1" i="1" baseline="30000" dirty="0"/>
              <a:t>2</a:t>
            </a:r>
            <a:endParaRPr lang="en-US" sz="2800" b="1" i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45ED03-E2A0-4769-A0DF-71A1CA571564}"/>
              </a:ext>
            </a:extLst>
          </p:cNvPr>
          <p:cNvCxnSpPr/>
          <p:nvPr/>
        </p:nvCxnSpPr>
        <p:spPr>
          <a:xfrm>
            <a:off x="1603717" y="4994031"/>
            <a:ext cx="132236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666351-1D0F-4B9D-8878-4692DDFC4980}"/>
              </a:ext>
            </a:extLst>
          </p:cNvPr>
          <p:cNvCxnSpPr/>
          <p:nvPr/>
        </p:nvCxnSpPr>
        <p:spPr>
          <a:xfrm>
            <a:off x="3134749" y="3725590"/>
            <a:ext cx="132236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B6E6BC59-2879-4C94-8A77-71AD070C8A8A}"/>
              </a:ext>
            </a:extLst>
          </p:cNvPr>
          <p:cNvSpPr/>
          <p:nvPr/>
        </p:nvSpPr>
        <p:spPr>
          <a:xfrm rot="18752807">
            <a:off x="1905918" y="4517187"/>
            <a:ext cx="717959" cy="697949"/>
          </a:xfrm>
          <a:prstGeom prst="arc">
            <a:avLst>
              <a:gd name="adj1" fmla="val 17017845"/>
              <a:gd name="adj2" fmla="val 410427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01561B1-AD62-434C-A347-FA74AF9DF871}"/>
              </a:ext>
            </a:extLst>
          </p:cNvPr>
          <p:cNvSpPr/>
          <p:nvPr/>
        </p:nvSpPr>
        <p:spPr>
          <a:xfrm rot="18752807">
            <a:off x="3472304" y="3483721"/>
            <a:ext cx="806406" cy="697949"/>
          </a:xfrm>
          <a:prstGeom prst="arc">
            <a:avLst>
              <a:gd name="adj1" fmla="val 19205517"/>
              <a:gd name="adj2" fmla="val 1817872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82B87-6FF0-4E02-8EE8-776BADC28760}"/>
              </a:ext>
            </a:extLst>
          </p:cNvPr>
          <p:cNvSpPr txBox="1"/>
          <p:nvPr/>
        </p:nvSpPr>
        <p:spPr>
          <a:xfrm>
            <a:off x="2473487" y="4250617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30000" dirty="0"/>
              <a:t>1</a:t>
            </a:r>
            <a:endParaRPr lang="en-US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1ABD37-786A-4F5B-83AE-0C3301C0EA5B}"/>
              </a:ext>
            </a:extLst>
          </p:cNvPr>
          <p:cNvSpPr txBox="1"/>
          <p:nvPr/>
        </p:nvSpPr>
        <p:spPr>
          <a:xfrm>
            <a:off x="4232013" y="3258398"/>
            <a:ext cx="502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/>
              <a:t>θ</a:t>
            </a:r>
            <a:r>
              <a:rPr lang="en-US" sz="2800" b="1" baseline="30000" dirty="0"/>
              <a:t>2</a:t>
            </a:r>
            <a:endParaRPr lang="en-US" sz="28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F5EE979-EC79-4C18-8850-FFF7C4098F13}"/>
              </a:ext>
            </a:extLst>
          </p:cNvPr>
          <p:cNvGrpSpPr/>
          <p:nvPr/>
        </p:nvGrpSpPr>
        <p:grpSpPr>
          <a:xfrm>
            <a:off x="1642609" y="4293396"/>
            <a:ext cx="3530602" cy="1073209"/>
            <a:chOff x="1642609" y="4293396"/>
            <a:chExt cx="3530602" cy="1073209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CC507F78-B06C-42A7-92C2-606559CAC4CD}"/>
                </a:ext>
              </a:extLst>
            </p:cNvPr>
            <p:cNvSpPr/>
            <p:nvPr/>
          </p:nvSpPr>
          <p:spPr>
            <a:xfrm rot="14603462">
              <a:off x="3166073" y="2769932"/>
              <a:ext cx="483674" cy="353060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65EE72A-3E21-408C-AA7C-780C3A32F663}"/>
                </a:ext>
              </a:extLst>
            </p:cNvPr>
            <p:cNvSpPr txBox="1"/>
            <p:nvPr/>
          </p:nvSpPr>
          <p:spPr>
            <a:xfrm flipH="1">
              <a:off x="3509155" y="4843385"/>
              <a:ext cx="334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5428D0-ACCD-470B-941D-9EBB4D4EE7CF}"/>
              </a:ext>
            </a:extLst>
          </p:cNvPr>
          <p:cNvGrpSpPr/>
          <p:nvPr/>
        </p:nvGrpSpPr>
        <p:grpSpPr>
          <a:xfrm>
            <a:off x="3267110" y="3139635"/>
            <a:ext cx="3530602" cy="1109175"/>
            <a:chOff x="3267110" y="3139635"/>
            <a:chExt cx="3530602" cy="1109175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41533F06-E117-4A15-BA9D-BF343A868605}"/>
                </a:ext>
              </a:extLst>
            </p:cNvPr>
            <p:cNvSpPr/>
            <p:nvPr/>
          </p:nvSpPr>
          <p:spPr>
            <a:xfrm rot="14603462">
              <a:off x="4790574" y="1616171"/>
              <a:ext cx="483674" cy="353060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94C195-6435-4EA5-9B5D-A9F4CE49BC0F}"/>
                </a:ext>
              </a:extLst>
            </p:cNvPr>
            <p:cNvSpPr txBox="1"/>
            <p:nvPr/>
          </p:nvSpPr>
          <p:spPr>
            <a:xfrm flipH="1">
              <a:off x="5107744" y="3725590"/>
              <a:ext cx="3341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630758-89B9-46E0-846E-918A173E2421}"/>
              </a:ext>
            </a:extLst>
          </p:cNvPr>
          <p:cNvCxnSpPr>
            <a:cxnSpLocks/>
          </p:cNvCxnSpPr>
          <p:nvPr/>
        </p:nvCxnSpPr>
        <p:spPr>
          <a:xfrm flipV="1">
            <a:off x="3583858" y="4248810"/>
            <a:ext cx="1857995" cy="617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BA1BB4B-12E2-4F67-B46B-8C7E7D2A8577}"/>
              </a:ext>
            </a:extLst>
          </p:cNvPr>
          <p:cNvSpPr txBox="1"/>
          <p:nvPr/>
        </p:nvSpPr>
        <p:spPr>
          <a:xfrm>
            <a:off x="5503446" y="3547195"/>
            <a:ext cx="6824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1- Movement parameter = Maximum(S</a:t>
            </a:r>
            <a:r>
              <a:rPr lang="en-US" sz="2400" baseline="30000" dirty="0"/>
              <a:t>1 </a:t>
            </a:r>
            <a:r>
              <a:rPr lang="en-US" sz="2400" dirty="0"/>
              <a:t>&amp; S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2- Direction parameter = Standard deviation (</a:t>
            </a:r>
            <a:r>
              <a:rPr lang="el-GR" sz="2400" dirty="0"/>
              <a:t>θ</a:t>
            </a:r>
            <a:r>
              <a:rPr lang="en-US" sz="2400" baseline="30000" dirty="0"/>
              <a:t>1 </a:t>
            </a:r>
            <a:r>
              <a:rPr lang="en-US" sz="2400" dirty="0"/>
              <a:t>&amp; </a:t>
            </a:r>
            <a:r>
              <a:rPr lang="el-GR" sz="2400" dirty="0"/>
              <a:t>θ</a:t>
            </a:r>
            <a:r>
              <a:rPr lang="en-US" sz="2400" baseline="30000" dirty="0"/>
              <a:t>2 </a:t>
            </a:r>
            <a:r>
              <a:rPr lang="en-US" sz="2400" dirty="0"/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F094A7-E353-4806-A736-08387C09EA75}"/>
              </a:ext>
            </a:extLst>
          </p:cNvPr>
          <p:cNvSpPr/>
          <p:nvPr/>
        </p:nvSpPr>
        <p:spPr>
          <a:xfrm>
            <a:off x="5503446" y="3517293"/>
            <a:ext cx="6688554" cy="1348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9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1.06237 -0.6148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12" y="-3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 animBg="1"/>
      <p:bldP spid="15" grpId="0" animBg="1"/>
      <p:bldP spid="16" grpId="0"/>
      <p:bldP spid="17" grpId="0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78DFA4-1B3E-480B-A476-CC73ECC8CD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Distinguish  between dynamic and static components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A74EF4C-CC7E-4BE1-9A3F-F226BB17113E}"/>
              </a:ext>
            </a:extLst>
          </p:cNvPr>
          <p:cNvGrpSpPr/>
          <p:nvPr/>
        </p:nvGrpSpPr>
        <p:grpSpPr>
          <a:xfrm>
            <a:off x="0" y="975442"/>
            <a:ext cx="12192000" cy="4780290"/>
            <a:chOff x="0" y="975442"/>
            <a:chExt cx="12192000" cy="4780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2D23CF-0163-4853-9CC7-775D7C323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94889"/>
              <a:ext cx="12192000" cy="4560843"/>
            </a:xfrm>
            <a:prstGeom prst="rect">
              <a:avLst/>
            </a:prstGeom>
          </p:spPr>
        </p:pic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AE03EE05-0477-4B97-8676-C3B1BDE1FF04}"/>
                </a:ext>
              </a:extLst>
            </p:cNvPr>
            <p:cNvSpPr/>
            <p:nvPr/>
          </p:nvSpPr>
          <p:spPr>
            <a:xfrm rot="3386853">
              <a:off x="2259932" y="3750048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ED2F89-1225-49A1-8F36-3A35AF62FA50}"/>
                </a:ext>
              </a:extLst>
            </p:cNvPr>
            <p:cNvSpPr txBox="1"/>
            <p:nvPr/>
          </p:nvSpPr>
          <p:spPr>
            <a:xfrm rot="19619554" flipH="1">
              <a:off x="1887159" y="3731910"/>
              <a:ext cx="673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9FD531-DE2C-48EB-8EC6-F66F65F8B1D0}"/>
                </a:ext>
              </a:extLst>
            </p:cNvPr>
            <p:cNvSpPr txBox="1"/>
            <p:nvPr/>
          </p:nvSpPr>
          <p:spPr>
            <a:xfrm flipH="1">
              <a:off x="6755261" y="975442"/>
              <a:ext cx="929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M11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547539-9B78-4BE4-8C02-0475AD46B962}"/>
                </a:ext>
              </a:extLst>
            </p:cNvPr>
            <p:cNvSpPr txBox="1"/>
            <p:nvPr/>
          </p:nvSpPr>
          <p:spPr>
            <a:xfrm>
              <a:off x="5246014" y="3065980"/>
              <a:ext cx="614610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Movement parameter (M)</a:t>
              </a:r>
              <a:r>
                <a:rPr lang="en-US" sz="2400" b="1" i="1" dirty="0"/>
                <a:t> &gt; </a:t>
              </a:r>
              <a:r>
                <a:rPr lang="en-US" sz="2400" b="1" u="sng" dirty="0"/>
                <a:t>Movement cutoff</a:t>
              </a:r>
              <a:r>
                <a:rPr lang="en-US" sz="2400" b="1" dirty="0"/>
                <a:t>:</a:t>
              </a:r>
            </a:p>
            <a:p>
              <a:pPr algn="ctr"/>
              <a:r>
                <a:rPr lang="en-US" sz="2400" b="1" dirty="0"/>
                <a:t>Component = dynamic</a:t>
              </a:r>
              <a:r>
                <a:rPr lang="en-US" sz="2400" b="1" i="1" dirty="0"/>
                <a:t> </a:t>
              </a:r>
            </a:p>
            <a:p>
              <a:pPr algn="ctr"/>
              <a:r>
                <a:rPr lang="en-US" sz="2400" b="1" dirty="0"/>
                <a:t>Otherwise:</a:t>
              </a:r>
            </a:p>
            <a:p>
              <a:pPr algn="ctr"/>
              <a:r>
                <a:rPr lang="en-US" sz="2400" b="1" dirty="0"/>
                <a:t>Component = static</a:t>
              </a:r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BF7EA863-F79B-4A0E-A54D-4C36E5EB3748}"/>
                </a:ext>
              </a:extLst>
            </p:cNvPr>
            <p:cNvSpPr/>
            <p:nvPr/>
          </p:nvSpPr>
          <p:spPr>
            <a:xfrm rot="3386853">
              <a:off x="2768041" y="3509258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18F9B044-F230-4F6D-A232-E9DF7ED195B3}"/>
                </a:ext>
              </a:extLst>
            </p:cNvPr>
            <p:cNvSpPr/>
            <p:nvPr/>
          </p:nvSpPr>
          <p:spPr>
            <a:xfrm rot="3386853">
              <a:off x="3203580" y="3113271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CFA3D7-6993-4E95-B91D-EB68166F7E82}"/>
                </a:ext>
              </a:extLst>
            </p:cNvPr>
            <p:cNvSpPr txBox="1"/>
            <p:nvPr/>
          </p:nvSpPr>
          <p:spPr>
            <a:xfrm rot="19619554" flipH="1">
              <a:off x="2358444" y="3412572"/>
              <a:ext cx="699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E50471-0658-43F5-95AF-F1462FE3F27C}"/>
                </a:ext>
              </a:extLst>
            </p:cNvPr>
            <p:cNvSpPr txBox="1"/>
            <p:nvPr/>
          </p:nvSpPr>
          <p:spPr>
            <a:xfrm rot="19619554" flipH="1">
              <a:off x="2857378" y="3107729"/>
              <a:ext cx="6332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M3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4D510A9E-0C28-4494-929A-019EDE79818F}"/>
                </a:ext>
              </a:extLst>
            </p:cNvPr>
            <p:cNvSpPr/>
            <p:nvPr/>
          </p:nvSpPr>
          <p:spPr>
            <a:xfrm rot="5400000">
              <a:off x="7100447" y="1072161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D1E112A8-DF7B-45CE-90F3-58ECBA8347D9}"/>
                </a:ext>
              </a:extLst>
            </p:cNvPr>
            <p:cNvSpPr/>
            <p:nvPr/>
          </p:nvSpPr>
          <p:spPr>
            <a:xfrm rot="5400000">
              <a:off x="7662776" y="1143677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4A451A58-E3EB-4684-BC27-21FD55791583}"/>
                </a:ext>
              </a:extLst>
            </p:cNvPr>
            <p:cNvSpPr/>
            <p:nvPr/>
          </p:nvSpPr>
          <p:spPr>
            <a:xfrm rot="5400000">
              <a:off x="8250604" y="1049338"/>
              <a:ext cx="239268" cy="1124661"/>
            </a:xfrm>
            <a:prstGeom prst="leftBrace">
              <a:avLst>
                <a:gd name="adj1" fmla="val 8333"/>
                <a:gd name="adj2" fmla="val 48585"/>
              </a:avLst>
            </a:prstGeom>
            <a:noFill/>
            <a:ln w="28575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EB4AC-1539-4FCB-B735-FF6842AD9918}"/>
                </a:ext>
              </a:extLst>
            </p:cNvPr>
            <p:cNvSpPr txBox="1"/>
            <p:nvPr/>
          </p:nvSpPr>
          <p:spPr>
            <a:xfrm flipH="1">
              <a:off x="7429230" y="990395"/>
              <a:ext cx="757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68138F5-1D41-4A4E-A738-910AB9548E9A}"/>
                </a:ext>
              </a:extLst>
            </p:cNvPr>
            <p:cNvSpPr txBox="1"/>
            <p:nvPr/>
          </p:nvSpPr>
          <p:spPr>
            <a:xfrm flipH="1">
              <a:off x="8103199" y="983199"/>
              <a:ext cx="7573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M13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E518FDC-B4B5-4D90-8E43-377A9BDC214D}"/>
                </a:ext>
              </a:extLst>
            </p:cNvPr>
            <p:cNvCxnSpPr/>
            <p:nvPr/>
          </p:nvCxnSpPr>
          <p:spPr>
            <a:xfrm flipV="1">
              <a:off x="3857971" y="1731303"/>
              <a:ext cx="2586372" cy="1528022"/>
            </a:xfrm>
            <a:prstGeom prst="straightConnector1">
              <a:avLst/>
            </a:prstGeom>
            <a:ln w="44450">
              <a:solidFill>
                <a:schemeClr val="tx1">
                  <a:alpha val="2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926DC65-8B93-460F-BE59-EBE9EBF0E3B2}"/>
                </a:ext>
              </a:extLst>
            </p:cNvPr>
            <p:cNvCxnSpPr>
              <a:cxnSpLocks/>
            </p:cNvCxnSpPr>
            <p:nvPr/>
          </p:nvCxnSpPr>
          <p:spPr>
            <a:xfrm>
              <a:off x="9120477" y="1706007"/>
              <a:ext cx="1925970" cy="25296"/>
            </a:xfrm>
            <a:prstGeom prst="straightConnector1">
              <a:avLst/>
            </a:prstGeom>
            <a:ln w="44450">
              <a:solidFill>
                <a:schemeClr val="tx1">
                  <a:alpha val="2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435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B78DFA4-1B3E-480B-A476-CC73ECC8CD9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Distinguish  between diffusive and directed components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4648B4-21F6-4A87-9505-A31FD333BEC9}"/>
              </a:ext>
            </a:extLst>
          </p:cNvPr>
          <p:cNvGrpSpPr/>
          <p:nvPr/>
        </p:nvGrpSpPr>
        <p:grpSpPr>
          <a:xfrm>
            <a:off x="0" y="869751"/>
            <a:ext cx="12192000" cy="4821820"/>
            <a:chOff x="0" y="869751"/>
            <a:chExt cx="12192000" cy="48218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7D02B3-B956-4FD7-A699-B371F5D9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66429"/>
              <a:ext cx="12192000" cy="452514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F17556-15FB-45CA-81F5-6D4FE1737D08}"/>
                </a:ext>
              </a:extLst>
            </p:cNvPr>
            <p:cNvGrpSpPr/>
            <p:nvPr/>
          </p:nvGrpSpPr>
          <p:grpSpPr>
            <a:xfrm>
              <a:off x="1597508" y="869751"/>
              <a:ext cx="9157578" cy="3374833"/>
              <a:chOff x="1597508" y="869751"/>
              <a:chExt cx="9157578" cy="3374833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ED2F89-1225-49A1-8F36-3A35AF62FA50}"/>
                  </a:ext>
                </a:extLst>
              </p:cNvPr>
              <p:cNvSpPr txBox="1"/>
              <p:nvPr/>
            </p:nvSpPr>
            <p:spPr>
              <a:xfrm flipH="1">
                <a:off x="1996609" y="3278217"/>
                <a:ext cx="5722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D1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7547539-9B78-4BE4-8C02-0475AD46B962}"/>
                  </a:ext>
                </a:extLst>
              </p:cNvPr>
              <p:cNvSpPr txBox="1"/>
              <p:nvPr/>
            </p:nvSpPr>
            <p:spPr>
              <a:xfrm>
                <a:off x="1886149" y="869751"/>
                <a:ext cx="5599482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/>
                  <a:t>Direction parameter (D)</a:t>
                </a:r>
                <a:r>
                  <a:rPr lang="en-US" sz="2400" b="1" i="1" dirty="0"/>
                  <a:t> &lt; </a:t>
                </a:r>
                <a:r>
                  <a:rPr lang="en-US" sz="2400" b="1" u="sng" dirty="0"/>
                  <a:t>Direction cutoff</a:t>
                </a:r>
                <a:r>
                  <a:rPr lang="en-US" sz="2400" b="1" dirty="0"/>
                  <a:t>:</a:t>
                </a:r>
              </a:p>
              <a:p>
                <a:pPr algn="ctr"/>
                <a:r>
                  <a:rPr lang="en-US" sz="2400" b="1" dirty="0"/>
                  <a:t>Component = directed</a:t>
                </a:r>
                <a:r>
                  <a:rPr lang="en-US" sz="2400" b="1" i="1" dirty="0"/>
                  <a:t> </a:t>
                </a:r>
              </a:p>
              <a:p>
                <a:pPr algn="ctr"/>
                <a:r>
                  <a:rPr lang="en-US" sz="2400" b="1" dirty="0"/>
                  <a:t>Otherwise:</a:t>
                </a:r>
              </a:p>
              <a:p>
                <a:pPr algn="ctr"/>
                <a:r>
                  <a:rPr lang="en-US" sz="2400" b="1" dirty="0"/>
                  <a:t>Component = diffusive</a:t>
                </a:r>
              </a:p>
            </p:txBody>
          </p:sp>
          <p:sp>
            <p:nvSpPr>
              <p:cNvPr id="11" name="Left Brace 10">
                <a:extLst>
                  <a:ext uri="{FF2B5EF4-FFF2-40B4-BE49-F238E27FC236}">
                    <a16:creationId xmlns:a16="http://schemas.microsoft.com/office/drawing/2014/main" id="{409B75B0-CBE8-475E-A315-047793C02D97}"/>
                  </a:ext>
                </a:extLst>
              </p:cNvPr>
              <p:cNvSpPr/>
              <p:nvPr/>
            </p:nvSpPr>
            <p:spPr>
              <a:xfrm rot="6868715">
                <a:off x="2014683" y="3391307"/>
                <a:ext cx="212727" cy="1047078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51F2836A-09B5-4F08-B3BB-103B0C2FC6F8}"/>
                  </a:ext>
                </a:extLst>
              </p:cNvPr>
              <p:cNvSpPr/>
              <p:nvPr/>
            </p:nvSpPr>
            <p:spPr>
              <a:xfrm rot="5400000">
                <a:off x="2472534" y="3631761"/>
                <a:ext cx="128710" cy="935135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EB5E2D21-E6B4-4E3D-9FA7-F0163224C8E5}"/>
                  </a:ext>
                </a:extLst>
              </p:cNvPr>
              <p:cNvSpPr/>
              <p:nvPr/>
            </p:nvSpPr>
            <p:spPr>
              <a:xfrm rot="4831760">
                <a:off x="2940101" y="3712661"/>
                <a:ext cx="128710" cy="935135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9114C1-0A4F-450C-860F-24219F328560}"/>
                  </a:ext>
                </a:extLst>
              </p:cNvPr>
              <p:cNvSpPr txBox="1"/>
              <p:nvPr/>
            </p:nvSpPr>
            <p:spPr>
              <a:xfrm flipH="1">
                <a:off x="2319105" y="3503635"/>
                <a:ext cx="5722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E06B2C-4B5E-4A83-9B70-2DDDDBC1752B}"/>
                  </a:ext>
                </a:extLst>
              </p:cNvPr>
              <p:cNvSpPr txBox="1"/>
              <p:nvPr/>
            </p:nvSpPr>
            <p:spPr>
              <a:xfrm flipH="1">
                <a:off x="2759316" y="3601112"/>
                <a:ext cx="5722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D3</a:t>
                </a:r>
              </a:p>
            </p:txBody>
          </p:sp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53796949-9D2D-411F-901D-D9706F3C935F}"/>
                  </a:ext>
                </a:extLst>
              </p:cNvPr>
              <p:cNvSpPr/>
              <p:nvPr/>
            </p:nvSpPr>
            <p:spPr>
              <a:xfrm rot="4070990">
                <a:off x="6582946" y="3003139"/>
                <a:ext cx="212727" cy="1047078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9E440A60-62F1-45C8-AF43-C9DC212D579A}"/>
                  </a:ext>
                </a:extLst>
              </p:cNvPr>
              <p:cNvSpPr/>
              <p:nvPr/>
            </p:nvSpPr>
            <p:spPr>
              <a:xfrm rot="4070990">
                <a:off x="7054660" y="2894281"/>
                <a:ext cx="212727" cy="1047078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BE2BD852-1D60-48E9-9E37-BCD13281C24B}"/>
                  </a:ext>
                </a:extLst>
              </p:cNvPr>
              <p:cNvSpPr/>
              <p:nvPr/>
            </p:nvSpPr>
            <p:spPr>
              <a:xfrm rot="4628144">
                <a:off x="7613461" y="2698337"/>
                <a:ext cx="212727" cy="1047078"/>
              </a:xfrm>
              <a:prstGeom prst="leftBrace">
                <a:avLst>
                  <a:gd name="adj1" fmla="val 8333"/>
                  <a:gd name="adj2" fmla="val 48585"/>
                </a:avLst>
              </a:prstGeom>
              <a:noFill/>
              <a:ln w="28575"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B6B876C-3F1E-4E02-9807-A70DDBE14256}"/>
                  </a:ext>
                </a:extLst>
              </p:cNvPr>
              <p:cNvSpPr txBox="1"/>
              <p:nvPr/>
            </p:nvSpPr>
            <p:spPr>
              <a:xfrm flipH="1">
                <a:off x="6238098" y="2941649"/>
                <a:ext cx="71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D11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8E522D8-CCC7-459C-9966-CC7B17347178}"/>
                  </a:ext>
                </a:extLst>
              </p:cNvPr>
              <p:cNvSpPr txBox="1"/>
              <p:nvPr/>
            </p:nvSpPr>
            <p:spPr>
              <a:xfrm flipH="1">
                <a:off x="6758713" y="2775182"/>
                <a:ext cx="71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D12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2A6F60-763A-4051-9F48-2C6DA0BB0F88}"/>
                  </a:ext>
                </a:extLst>
              </p:cNvPr>
              <p:cNvSpPr txBox="1"/>
              <p:nvPr/>
            </p:nvSpPr>
            <p:spPr>
              <a:xfrm flipH="1">
                <a:off x="7372453" y="2608715"/>
                <a:ext cx="7153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D13</a:t>
                </a: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F2953F3-D1E1-4EE1-8A50-D496B3F13E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9995" y="3822585"/>
                <a:ext cx="2486005" cy="0"/>
              </a:xfrm>
              <a:prstGeom prst="straightConnector1">
                <a:avLst/>
              </a:prstGeom>
              <a:ln w="44450">
                <a:solidFill>
                  <a:schemeClr val="tx1">
                    <a:alpha val="2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D99A1AA-BAD7-428D-8237-02A864D0B3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27097" y="2162629"/>
                <a:ext cx="2427989" cy="894624"/>
              </a:xfrm>
              <a:prstGeom prst="straightConnector1">
                <a:avLst/>
              </a:prstGeom>
              <a:ln w="44450">
                <a:solidFill>
                  <a:schemeClr val="tx1">
                    <a:alpha val="2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8335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89E70C8-71D0-42F7-B838-7730B91CB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113"/>
            <a:ext cx="5445457" cy="3063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D7756-39A1-44CF-9FCD-B1674F9D9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329"/>
            <a:ext cx="5220981" cy="293680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CE1A9F6-A8A1-4BAA-A9D2-663A4CFA9D8C}"/>
              </a:ext>
            </a:extLst>
          </p:cNvPr>
          <p:cNvGrpSpPr/>
          <p:nvPr/>
        </p:nvGrpSpPr>
        <p:grpSpPr>
          <a:xfrm>
            <a:off x="389021" y="122828"/>
            <a:ext cx="7403852" cy="6626641"/>
            <a:chOff x="389020" y="32041"/>
            <a:chExt cx="7708251" cy="68129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459169-B4E5-4358-9E6C-57DCB8CA6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170" y="32041"/>
              <a:ext cx="4258101" cy="6812964"/>
            </a:xfrm>
            <a:prstGeom prst="rect">
              <a:avLst/>
            </a:prstGeom>
          </p:spPr>
        </p:pic>
        <p:sp>
          <p:nvSpPr>
            <p:cNvPr id="10" name="Title 2">
              <a:extLst>
                <a:ext uri="{FF2B5EF4-FFF2-40B4-BE49-F238E27FC236}">
                  <a16:creationId xmlns:a16="http://schemas.microsoft.com/office/drawing/2014/main" id="{E33F37B3-AB6F-48E6-B1A3-554E4AA646CF}"/>
                </a:ext>
              </a:extLst>
            </p:cNvPr>
            <p:cNvSpPr txBox="1">
              <a:spLocks/>
            </p:cNvSpPr>
            <p:nvPr/>
          </p:nvSpPr>
          <p:spPr>
            <a:xfrm>
              <a:off x="389020" y="510886"/>
              <a:ext cx="2752354" cy="2709275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74625" cmpd="thinThick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Aft>
                  <a:spcPts val="600"/>
                </a:spcAft>
              </a:pPr>
              <a:r>
                <a:rPr lang="en-US" sz="26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rPr>
                <a:t>Simulations are amazing!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47A60-AA73-4F47-A76D-B8ACBC6FD452}"/>
                </a:ext>
              </a:extLst>
            </p:cNvPr>
            <p:cNvSpPr txBox="1"/>
            <p:nvPr/>
          </p:nvSpPr>
          <p:spPr>
            <a:xfrm>
              <a:off x="864445" y="3937211"/>
              <a:ext cx="2871723" cy="16137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</a:rPr>
                <a:t>Red = directed</a:t>
              </a:r>
            </a:p>
            <a:p>
              <a:r>
                <a:rPr lang="en-US" sz="3200" dirty="0">
                  <a:solidFill>
                    <a:schemeClr val="accent1"/>
                  </a:solidFill>
                </a:rPr>
                <a:t>Blue = diffusive</a:t>
              </a:r>
            </a:p>
            <a:p>
              <a:r>
                <a:rPr lang="en-US" sz="3200" dirty="0">
                  <a:solidFill>
                    <a:srgbClr val="00B050"/>
                  </a:solidFill>
                </a:rPr>
                <a:t>Green = static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EFBABB5-9A24-42A2-B600-91744FC3F8F2}"/>
              </a:ext>
            </a:extLst>
          </p:cNvPr>
          <p:cNvSpPr txBox="1"/>
          <p:nvPr/>
        </p:nvSpPr>
        <p:spPr>
          <a:xfrm>
            <a:off x="8104086" y="540157"/>
            <a:ext cx="408791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463550"/>
            <a:r>
              <a:rPr lang="en-US" sz="3600" b="1" dirty="0"/>
              <a:t>1- How to determine ‘movement cutoff’ and ‘direction cutoff’?</a:t>
            </a:r>
          </a:p>
          <a:p>
            <a:endParaRPr lang="en-US" sz="3600" b="1" dirty="0"/>
          </a:p>
          <a:p>
            <a:pPr marL="463550" indent="-463550"/>
            <a:r>
              <a:rPr lang="en-US" sz="3600" b="1" dirty="0"/>
              <a:t>2- How do we validate the working of MixMAs? </a:t>
            </a:r>
          </a:p>
        </p:txBody>
      </p:sp>
    </p:spTree>
    <p:extLst>
      <p:ext uri="{BB962C8B-B14F-4D97-AF65-F5344CB8AC3E}">
        <p14:creationId xmlns:p14="http://schemas.microsoft.com/office/powerpoint/2010/main" val="279371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Straight Connector 9">
            <a:extLst>
              <a:ext uri="{FF2B5EF4-FFF2-40B4-BE49-F238E27FC236}">
                <a16:creationId xmlns:a16="http://schemas.microsoft.com/office/drawing/2014/main" id="{9E8E38ED-369A-44C2-B635-0BED0E48A6E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17">
            <a:extLst>
              <a:ext uri="{FF2B5EF4-FFF2-40B4-BE49-F238E27FC236}">
                <a16:creationId xmlns:a16="http://schemas.microsoft.com/office/drawing/2014/main" id="{6437D937-A7F1-4011-92B4-328E5BE1B16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2B5ED-5136-4238-BE52-BE615E2DA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3484756"/>
            <a:ext cx="6939722" cy="2777951"/>
          </a:xfrm>
        </p:spPr>
        <p:txBody>
          <a:bodyPr anchor="ctr">
            <a:normAutofit fontScale="90000"/>
          </a:bodyPr>
          <a:lstStyle/>
          <a:p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MixMAs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b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AUTOMATED ANALYSIS OF SINGLE PARTICLE TRACKING DATA FOR PROTIENS THAT EXHIBIT MULTI COMPONENT MOTION</a:t>
            </a:r>
            <a:br>
              <a:rPr lang="en-US" sz="2900" dirty="0"/>
            </a:br>
            <a:endParaRPr lang="en-US" sz="2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3DEE4-94B9-4732-8D0A-5B98E7EA2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3200" dirty="0"/>
              <a:t>Rehan Ali</a:t>
            </a:r>
          </a:p>
        </p:txBody>
      </p:sp>
    </p:spTree>
    <p:extLst>
      <p:ext uri="{BB962C8B-B14F-4D97-AF65-F5344CB8AC3E}">
        <p14:creationId xmlns:p14="http://schemas.microsoft.com/office/powerpoint/2010/main" val="1275585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7FFBD1-3278-4158-945D-7C8937618FC5}"/>
              </a:ext>
            </a:extLst>
          </p:cNvPr>
          <p:cNvSpPr/>
          <p:nvPr/>
        </p:nvSpPr>
        <p:spPr>
          <a:xfrm>
            <a:off x="0" y="2767281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263" indent="-520700"/>
            <a:r>
              <a:rPr lang="en-US" sz="4000" b="1" dirty="0"/>
              <a:t>1- How to determine ‘movement cutoff’ and ‘direction cutoff’?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0596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72E36A-4633-4B77-83AE-EE035ADFF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04" y="1112005"/>
            <a:ext cx="9689910" cy="5450574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EDF6FE13-D292-4B79-A631-59434F2E24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Just need an estimate of ‘localization error’ and ‘step size’</a:t>
            </a:r>
            <a:endParaRPr lang="en-US" sz="36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5B7C-AAE7-4689-963C-996715D74A7C}"/>
              </a:ext>
            </a:extLst>
          </p:cNvPr>
          <p:cNvSpPr txBox="1"/>
          <p:nvPr/>
        </p:nvSpPr>
        <p:spPr>
          <a:xfrm>
            <a:off x="368490" y="2490716"/>
            <a:ext cx="165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 error % = (error/1) x 100</a:t>
            </a:r>
          </a:p>
        </p:txBody>
      </p:sp>
    </p:spTree>
    <p:extLst>
      <p:ext uri="{BB962C8B-B14F-4D97-AF65-F5344CB8AC3E}">
        <p14:creationId xmlns:p14="http://schemas.microsoft.com/office/powerpoint/2010/main" val="293018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62516E-A38F-4B9E-BE1D-56D1CF7D7B23}"/>
              </a:ext>
            </a:extLst>
          </p:cNvPr>
          <p:cNvSpPr/>
          <p:nvPr/>
        </p:nvSpPr>
        <p:spPr>
          <a:xfrm>
            <a:off x="975360" y="3075057"/>
            <a:ext cx="10241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6263" indent="-520700"/>
            <a:r>
              <a:rPr lang="en-US" sz="4000" b="1" dirty="0"/>
              <a:t>1- How do we validate the working of MixMAs?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74140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50C24B-30DF-451E-8496-C83FE6717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39" y="0"/>
            <a:ext cx="8601122" cy="4838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AF1E1-55B6-4276-8946-C946575B4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31" y="4302579"/>
            <a:ext cx="9085942" cy="5110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9C584-E9CE-419D-8305-CC0FF976C55D}"/>
              </a:ext>
            </a:extLst>
          </p:cNvPr>
          <p:cNvSpPr txBox="1"/>
          <p:nvPr/>
        </p:nvSpPr>
        <p:spPr>
          <a:xfrm>
            <a:off x="300251" y="1009934"/>
            <a:ext cx="3166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Simulations validate the working of MixMAs for a range of localization errors (1-D)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B3BC3-2587-434B-9ABB-0402FC9CDBE7}"/>
              </a:ext>
            </a:extLst>
          </p:cNvPr>
          <p:cNvSpPr txBox="1"/>
          <p:nvPr/>
        </p:nvSpPr>
        <p:spPr>
          <a:xfrm>
            <a:off x="300251" y="3865534"/>
            <a:ext cx="369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Localization error % = (error/1) x 100</a:t>
            </a:r>
          </a:p>
        </p:txBody>
      </p:sp>
    </p:spTree>
    <p:extLst>
      <p:ext uri="{BB962C8B-B14F-4D97-AF65-F5344CB8AC3E}">
        <p14:creationId xmlns:p14="http://schemas.microsoft.com/office/powerpoint/2010/main" val="3598102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19C584-E9CE-419D-8305-CC0FF976C55D}"/>
              </a:ext>
            </a:extLst>
          </p:cNvPr>
          <p:cNvSpPr txBox="1"/>
          <p:nvPr/>
        </p:nvSpPr>
        <p:spPr>
          <a:xfrm>
            <a:off x="300251" y="1009934"/>
            <a:ext cx="3166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Simulations validate the working of MixMAs for a range of localization errors (2-D)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B3BC3-2587-434B-9ABB-0402FC9CDBE7}"/>
              </a:ext>
            </a:extLst>
          </p:cNvPr>
          <p:cNvSpPr txBox="1"/>
          <p:nvPr/>
        </p:nvSpPr>
        <p:spPr>
          <a:xfrm>
            <a:off x="300252" y="3923731"/>
            <a:ext cx="260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Localization error % = (error/1) x 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1F76E-15EB-4260-BBE5-1904A8266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74" y="0"/>
            <a:ext cx="8601122" cy="4838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48C7E2-A2E1-4CC4-BC10-5F47AE43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74" y="4382374"/>
            <a:ext cx="8802225" cy="49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84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49F6FC8-E692-4C18-999F-FE634B0A1EC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Application on experimental data for Kinesin-3 (‘Courtesy Dominique Lessard’)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2BF6E5-EC03-4EEA-9CBC-997AE81E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5" y="987879"/>
            <a:ext cx="10435771" cy="5870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238CC-CFDB-4878-B7F0-5697BA67FDFE}"/>
              </a:ext>
            </a:extLst>
          </p:cNvPr>
          <p:cNvSpPr txBox="1"/>
          <p:nvPr/>
        </p:nvSpPr>
        <p:spPr>
          <a:xfrm>
            <a:off x="191070" y="4609260"/>
            <a:ext cx="2047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/>
              <a:t>α</a:t>
            </a:r>
            <a:r>
              <a:rPr lang="en-US" b="1" dirty="0"/>
              <a:t> = 1 : diffusion</a:t>
            </a:r>
          </a:p>
          <a:p>
            <a:endParaRPr lang="en-US" b="1" dirty="0"/>
          </a:p>
          <a:p>
            <a:r>
              <a:rPr lang="el-GR" b="1" dirty="0"/>
              <a:t>α</a:t>
            </a:r>
            <a:r>
              <a:rPr lang="en-US" b="1" dirty="0"/>
              <a:t> = 2 : directed</a:t>
            </a:r>
          </a:p>
        </p:txBody>
      </p:sp>
    </p:spTree>
    <p:extLst>
      <p:ext uri="{BB962C8B-B14F-4D97-AF65-F5344CB8AC3E}">
        <p14:creationId xmlns:p14="http://schemas.microsoft.com/office/powerpoint/2010/main" val="412899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139A9-302A-4ACF-97CF-F93F61E18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70" y="788977"/>
            <a:ext cx="5122863" cy="5223751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162A63D-70A1-43C6-AD15-D4FFB18EC67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OK! now I know how it works and it’s also validated but how do I use it!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4E0333-AAA7-46F0-B06E-580CE2545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73" y="2000249"/>
            <a:ext cx="4979927" cy="2801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4C981-7A22-4C14-B203-E175FEB9D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11"/>
            <a:ext cx="27051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67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FF094B-2E99-46C7-8EC8-19CBAF6A54FF}"/>
              </a:ext>
            </a:extLst>
          </p:cNvPr>
          <p:cNvSpPr txBox="1"/>
          <p:nvPr/>
        </p:nvSpPr>
        <p:spPr>
          <a:xfrm>
            <a:off x="3264030" y="2684776"/>
            <a:ext cx="6058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/>
              <a:t>Let’s see it in action!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6FE2C3-29BA-4C63-8846-FE70F7C7B84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OK! now I know how it works and it’s also validated but how do I use it!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B7E2CD-28B4-443D-8EFE-A8442261B209}"/>
              </a:ext>
            </a:extLst>
          </p:cNvPr>
          <p:cNvSpPr txBox="1"/>
          <p:nvPr/>
        </p:nvSpPr>
        <p:spPr>
          <a:xfrm>
            <a:off x="9807388" y="6329083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action="ppaction://hlinkfile"/>
              </a:rPr>
              <a:t>MatlabExample2.mp4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06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56D7C6E-DAA1-410B-9272-E967354DD026}"/>
              </a:ext>
            </a:extLst>
          </p:cNvPr>
          <p:cNvSpPr txBox="1"/>
          <p:nvPr/>
        </p:nvSpPr>
        <p:spPr>
          <a:xfrm>
            <a:off x="2717911" y="525439"/>
            <a:ext cx="697454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/>
          </a:p>
          <a:p>
            <a:pPr algn="ctr"/>
            <a:r>
              <a:rPr lang="en-US" sz="4400" dirty="0"/>
              <a:t>Automatic ‘less labor intensive’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‘time efficient’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‘Objective’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‘User friendly’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09427B8-B91D-4468-BF12-097566D9549C}"/>
              </a:ext>
            </a:extLst>
          </p:cNvPr>
          <p:cNvSpPr txBox="1">
            <a:spLocks/>
          </p:cNvSpPr>
          <p:nvPr/>
        </p:nvSpPr>
        <p:spPr>
          <a:xfrm>
            <a:off x="109182" y="1"/>
            <a:ext cx="12192000" cy="105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latin typeface="+mn-lt"/>
              </a:rPr>
              <a:t>The tool that we need and now have ‘MixMAs’ is</a:t>
            </a:r>
          </a:p>
        </p:txBody>
      </p:sp>
    </p:spTree>
    <p:extLst>
      <p:ext uri="{BB962C8B-B14F-4D97-AF65-F5344CB8AC3E}">
        <p14:creationId xmlns:p14="http://schemas.microsoft.com/office/powerpoint/2010/main" val="4187749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8646F5-609A-4EB0-911F-C7ED4CA83847}"/>
              </a:ext>
            </a:extLst>
          </p:cNvPr>
          <p:cNvSpPr txBox="1"/>
          <p:nvPr/>
        </p:nvSpPr>
        <p:spPr>
          <a:xfrm flipH="1">
            <a:off x="725606" y="2367171"/>
            <a:ext cx="10740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Section 4 : MixMAs is not limited to just analysis of SPT data of proteins involved in axonal transport</a:t>
            </a:r>
          </a:p>
        </p:txBody>
      </p:sp>
    </p:spTree>
    <p:extLst>
      <p:ext uri="{BB962C8B-B14F-4D97-AF65-F5344CB8AC3E}">
        <p14:creationId xmlns:p14="http://schemas.microsoft.com/office/powerpoint/2010/main" val="878279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F54A-189E-4DF1-934B-DF440755AA66}"/>
              </a:ext>
            </a:extLst>
          </p:cNvPr>
          <p:cNvSpPr txBox="1"/>
          <p:nvPr/>
        </p:nvSpPr>
        <p:spPr>
          <a:xfrm>
            <a:off x="0" y="1613646"/>
            <a:ext cx="1219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0850" indent="-1720850"/>
            <a:r>
              <a:rPr lang="en-US" sz="3200" dirty="0"/>
              <a:t>Section 1: Why do we need to analyze motion of particles in the context of axonal transport?</a:t>
            </a:r>
          </a:p>
          <a:p>
            <a:endParaRPr lang="en-US" sz="3200" dirty="0"/>
          </a:p>
          <a:p>
            <a:pPr marL="1720850" indent="-1720850"/>
            <a:r>
              <a:rPr lang="en-US" sz="3200" dirty="0"/>
              <a:t>Section 2: How do we analyze motion of particle?</a:t>
            </a:r>
          </a:p>
          <a:p>
            <a:endParaRPr lang="en-US" sz="3200" dirty="0"/>
          </a:p>
          <a:p>
            <a:r>
              <a:rPr lang="en-US" sz="3200" dirty="0"/>
              <a:t>Section 3: A novel tool for analysis of motion of particles.</a:t>
            </a:r>
          </a:p>
          <a:p>
            <a:endParaRPr lang="en-US" sz="3200" dirty="0"/>
          </a:p>
          <a:p>
            <a:pPr marL="1720850" indent="-1720850"/>
            <a:r>
              <a:rPr lang="en-US" sz="3200" dirty="0"/>
              <a:t>Section 4: A tool that has a wide range of applicability and is not limited to the study of axonal transport.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41621-0449-4CC2-819A-4F002D824C32}"/>
              </a:ext>
            </a:extLst>
          </p:cNvPr>
          <p:cNvSpPr txBox="1"/>
          <p:nvPr/>
        </p:nvSpPr>
        <p:spPr>
          <a:xfrm>
            <a:off x="0" y="-668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An overview of the presentation, aims of different sections </a:t>
            </a:r>
          </a:p>
        </p:txBody>
      </p:sp>
    </p:spTree>
    <p:extLst>
      <p:ext uri="{BB962C8B-B14F-4D97-AF65-F5344CB8AC3E}">
        <p14:creationId xmlns:p14="http://schemas.microsoft.com/office/powerpoint/2010/main" val="11858839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1B301-E61D-4FBB-ACB6-5581DE9D2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9" y="1794077"/>
            <a:ext cx="8820581" cy="385479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69C4D3F-012B-4FA1-AA1E-51E060F81AF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Biological membranes are fluid and non-homogenous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A3166-F001-4CE0-B80E-0996CD283691}"/>
              </a:ext>
            </a:extLst>
          </p:cNvPr>
          <p:cNvSpPr txBox="1"/>
          <p:nvPr/>
        </p:nvSpPr>
        <p:spPr>
          <a:xfrm>
            <a:off x="9853685" y="1528549"/>
            <a:ext cx="23383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Membrane fluidity important for:</a:t>
            </a:r>
          </a:p>
          <a:p>
            <a:endParaRPr lang="en-US" sz="2400" b="1" dirty="0"/>
          </a:p>
          <a:p>
            <a:r>
              <a:rPr lang="en-US" sz="2400" b="1" dirty="0"/>
              <a:t>Protein trafficking, cell signaling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926FF-CC11-485D-9CA9-B8CE6EE19E59}"/>
              </a:ext>
            </a:extLst>
          </p:cNvPr>
          <p:cNvSpPr txBox="1"/>
          <p:nvPr/>
        </p:nvSpPr>
        <p:spPr>
          <a:xfrm>
            <a:off x="2924719" y="6488668"/>
            <a:ext cx="926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Pralle</a:t>
            </a:r>
            <a:r>
              <a:rPr lang="en-US" dirty="0"/>
              <a:t> et al., 2000, Schutz et al., 2000, </a:t>
            </a:r>
            <a:r>
              <a:rPr lang="en-US" dirty="0" err="1"/>
              <a:t>Holthuis</a:t>
            </a:r>
            <a:r>
              <a:rPr lang="en-US" dirty="0"/>
              <a:t> and Menon, 2014, Ge et al., 2001, Van et al., 2016</a:t>
            </a:r>
          </a:p>
        </p:txBody>
      </p:sp>
    </p:spTree>
    <p:extLst>
      <p:ext uri="{BB962C8B-B14F-4D97-AF65-F5344CB8AC3E}">
        <p14:creationId xmlns:p14="http://schemas.microsoft.com/office/powerpoint/2010/main" val="4281288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31CD28-F47C-40EA-B459-D98A402C3A7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SPT is one way to measure membrane fluidity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70364-E24E-4F37-94AF-0D396BE70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9" y="1794077"/>
            <a:ext cx="8820581" cy="385479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437E718-C473-433D-889F-977A5F5393AA}"/>
              </a:ext>
            </a:extLst>
          </p:cNvPr>
          <p:cNvSpPr/>
          <p:nvPr/>
        </p:nvSpPr>
        <p:spPr>
          <a:xfrm>
            <a:off x="7574507" y="3889612"/>
            <a:ext cx="382138" cy="3821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05A11A-97B6-4AAA-ACC2-86657A393A92}"/>
              </a:ext>
            </a:extLst>
          </p:cNvPr>
          <p:cNvCxnSpPr/>
          <p:nvPr/>
        </p:nvCxnSpPr>
        <p:spPr>
          <a:xfrm flipH="1">
            <a:off x="7956645" y="2674961"/>
            <a:ext cx="1119116" cy="12146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80D260-A5CC-4B4A-B408-B52A6DFB7A85}"/>
              </a:ext>
            </a:extLst>
          </p:cNvPr>
          <p:cNvSpPr txBox="1"/>
          <p:nvPr/>
        </p:nvSpPr>
        <p:spPr>
          <a:xfrm>
            <a:off x="9075761" y="2388358"/>
            <a:ext cx="2934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Quantify </a:t>
            </a:r>
            <a:r>
              <a:rPr lang="en-US" sz="2400" b="1" dirty="0" err="1"/>
              <a:t>fluor</a:t>
            </a:r>
            <a:r>
              <a:rPr lang="en-US" sz="2400" b="1" dirty="0"/>
              <a:t>-tagged particle’s motion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8FDD3-E44C-4F02-8E76-24450A6E7A7D}"/>
              </a:ext>
            </a:extLst>
          </p:cNvPr>
          <p:cNvSpPr txBox="1"/>
          <p:nvPr/>
        </p:nvSpPr>
        <p:spPr>
          <a:xfrm>
            <a:off x="4241428" y="6412435"/>
            <a:ext cx="776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Schutz et al., 2000, Eggeling et al., 2009, </a:t>
            </a:r>
            <a:r>
              <a:rPr lang="en-US" dirty="0" err="1"/>
              <a:t>Sahl</a:t>
            </a:r>
            <a:r>
              <a:rPr lang="en-US" dirty="0"/>
              <a:t> et al., 2010, Vicidomini et al., 2015)</a:t>
            </a:r>
          </a:p>
        </p:txBody>
      </p:sp>
    </p:spTree>
    <p:extLst>
      <p:ext uri="{BB962C8B-B14F-4D97-AF65-F5344CB8AC3E}">
        <p14:creationId xmlns:p14="http://schemas.microsoft.com/office/powerpoint/2010/main" val="855986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CFA41-5E21-4B86-9402-077236F87427}"/>
              </a:ext>
            </a:extLst>
          </p:cNvPr>
          <p:cNvSpPr txBox="1"/>
          <p:nvPr/>
        </p:nvSpPr>
        <p:spPr>
          <a:xfrm flipH="1">
            <a:off x="725606" y="1690063"/>
            <a:ext cx="107407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Use MixMAs to study membrane fluidity or any other particle’s motion!</a:t>
            </a:r>
          </a:p>
          <a:p>
            <a:pPr algn="ctr"/>
            <a:endParaRPr lang="en-US" sz="4400" b="1" dirty="0"/>
          </a:p>
          <a:p>
            <a:pPr algn="ctr"/>
            <a:r>
              <a:rPr lang="en-US" sz="4400" b="1" dirty="0"/>
              <a:t>Soon MixMAs will be on GitHub, and hopefully many will use it as an aid for analysis of motion with multiple components</a:t>
            </a:r>
          </a:p>
        </p:txBody>
      </p:sp>
    </p:spTree>
    <p:extLst>
      <p:ext uri="{BB962C8B-B14F-4D97-AF65-F5344CB8AC3E}">
        <p14:creationId xmlns:p14="http://schemas.microsoft.com/office/powerpoint/2010/main" val="1876668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ED0D3E-20F8-4607-A917-F040E52753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FF06A5-A80D-4954-9344-7E91F828A6CB}"/>
              </a:ext>
            </a:extLst>
          </p:cNvPr>
          <p:cNvSpPr txBox="1"/>
          <p:nvPr/>
        </p:nvSpPr>
        <p:spPr>
          <a:xfrm>
            <a:off x="655093" y="1241946"/>
            <a:ext cx="3485698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Berger Lab: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Christopher Berger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Lynn Chrin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Jamie Stern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Alisa Cairo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Dominique Lessard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Gregory </a:t>
            </a:r>
            <a:r>
              <a:rPr lang="en-US" sz="2800" b="1" dirty="0" err="1"/>
              <a:t>Hoperich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3B1BD-32DA-457A-B235-48FBB0106A60}"/>
              </a:ext>
            </a:extLst>
          </p:cNvPr>
          <p:cNvSpPr txBox="1"/>
          <p:nvPr/>
        </p:nvSpPr>
        <p:spPr>
          <a:xfrm>
            <a:off x="4632110" y="1241946"/>
            <a:ext cx="3029034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Stumpff Lab: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Jason Stumpff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Cindy Fonseca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Heidi Malaby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Haein</a:t>
            </a:r>
            <a:r>
              <a:rPr lang="en-US" sz="2800" b="1" dirty="0"/>
              <a:t> Kim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Leslie </a:t>
            </a:r>
            <a:r>
              <a:rPr lang="en-US" sz="2800" b="1" dirty="0" err="1"/>
              <a:t>Sepaniac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Alex Thompson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F70F0-93BA-433D-BD99-D867AF730D32}"/>
              </a:ext>
            </a:extLst>
          </p:cNvPr>
          <p:cNvSpPr txBox="1"/>
          <p:nvPr/>
        </p:nvSpPr>
        <p:spPr>
          <a:xfrm>
            <a:off x="7992132" y="1241946"/>
            <a:ext cx="419986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CMB Administrations: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Haley Bradstreet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Jessica (</a:t>
            </a:r>
            <a:r>
              <a:rPr lang="en-US" sz="2800" b="1" dirty="0" err="1"/>
              <a:t>Deaette</a:t>
            </a:r>
            <a:r>
              <a:rPr lang="en-US" sz="2800" b="1" dirty="0"/>
              <a:t>) </a:t>
            </a:r>
            <a:r>
              <a:rPr lang="en-US" sz="2800" b="1" dirty="0" err="1"/>
              <a:t>Lalime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734E2-9878-4A54-B571-461722925CA0}"/>
              </a:ext>
            </a:extLst>
          </p:cNvPr>
          <p:cNvSpPr txBox="1"/>
          <p:nvPr/>
        </p:nvSpPr>
        <p:spPr>
          <a:xfrm>
            <a:off x="7992132" y="2653706"/>
            <a:ext cx="214981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OIE: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Evan Mills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902C45-C47C-4F29-A4AC-3ACD7D9FD9AC}"/>
              </a:ext>
            </a:extLst>
          </p:cNvPr>
          <p:cNvSpPr txBox="1"/>
          <p:nvPr/>
        </p:nvSpPr>
        <p:spPr>
          <a:xfrm>
            <a:off x="7992132" y="3745328"/>
            <a:ext cx="410375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NGP Students: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Roman Popov and Mila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James  Bishop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/>
              <a:t>Estellie</a:t>
            </a:r>
            <a:r>
              <a:rPr lang="en-US" sz="2800" b="1" dirty="0"/>
              <a:t> Spear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EDE480-E752-45E2-9626-EEF2E6B6891B}"/>
              </a:ext>
            </a:extLst>
          </p:cNvPr>
          <p:cNvSpPr txBox="1"/>
          <p:nvPr/>
        </p:nvSpPr>
        <p:spPr>
          <a:xfrm>
            <a:off x="654564" y="4609040"/>
            <a:ext cx="31692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NGP Chair: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Anthony Morielli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4C2164-34BC-4BD7-B401-E1AE6D000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81" y="4774178"/>
            <a:ext cx="2079589" cy="1039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CA5DD-5EF6-45BA-8EF9-E26BF8D8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95" y="4722929"/>
            <a:ext cx="1142292" cy="11422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1449A7-1AFF-41E0-9205-5B9231AFE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244" y="5933650"/>
            <a:ext cx="6598977" cy="8998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AF519-F048-40ED-9A60-09197CAA2BCA}"/>
              </a:ext>
            </a:extLst>
          </p:cNvPr>
          <p:cNvSpPr txBox="1"/>
          <p:nvPr/>
        </p:nvSpPr>
        <p:spPr>
          <a:xfrm>
            <a:off x="654564" y="5473005"/>
            <a:ext cx="26343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Miscellaneous: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Dr. Ann Clegg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My Family!</a:t>
            </a:r>
          </a:p>
        </p:txBody>
      </p:sp>
    </p:spTree>
    <p:extLst>
      <p:ext uri="{BB962C8B-B14F-4D97-AF65-F5344CB8AC3E}">
        <p14:creationId xmlns:p14="http://schemas.microsoft.com/office/powerpoint/2010/main" val="382741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7ED0D3E-20F8-4607-A917-F040E52753F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611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+mn-lt"/>
              </a:rPr>
              <a:t>Acknowledgements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F3D00E-3DAA-499B-A6EE-38313129B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122"/>
            <a:ext cx="12192000" cy="52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3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02099-4794-4884-A7FC-3C81C3163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3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64BB8-0A11-474F-9A5B-8EE1E8D38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488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A91BAA-EECE-4F00-97FE-E4A73C1A1AD6}"/>
                  </a:ext>
                </a:extLst>
              </p:cNvPr>
              <p:cNvSpPr/>
              <p:nvPr/>
            </p:nvSpPr>
            <p:spPr>
              <a:xfrm>
                <a:off x="5007205" y="855975"/>
                <a:ext cx="1386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𝑎𝐷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5A91BAA-EECE-4F00-97FE-E4A73C1A1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05" y="855975"/>
                <a:ext cx="138602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E213DA-E408-4281-9A1F-5D5CEF906D93}"/>
                  </a:ext>
                </a:extLst>
              </p:cNvPr>
              <p:cNvSpPr/>
              <p:nvPr/>
            </p:nvSpPr>
            <p:spPr>
              <a:xfrm>
                <a:off x="3810665" y="1647546"/>
                <a:ext cx="37955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𝑠𝑞𝑢𝑎𝑟𝑒𝑑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𝑑𝑖𝑠𝑝𝑙𝑎𝑐𝑒𝑚𝑒𝑛𝑡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7E213DA-E408-4281-9A1F-5D5CEF906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65" y="1647546"/>
                <a:ext cx="3795591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ADEB68-D983-4345-9F1B-31C6C88FA7B3}"/>
                  </a:ext>
                </a:extLst>
              </p:cNvPr>
              <p:cNvSpPr/>
              <p:nvPr/>
            </p:nvSpPr>
            <p:spPr>
              <a:xfrm>
                <a:off x="3958647" y="2016878"/>
                <a:ext cx="25228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= 2,4 (1-D, 2-D motion)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ADEB68-D983-4345-9F1B-31C6C88FA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47" y="2016878"/>
                <a:ext cx="2522870" cy="369332"/>
              </a:xfrm>
              <a:prstGeom prst="rect">
                <a:avLst/>
              </a:prstGeom>
              <a:blipFill>
                <a:blip r:embed="rId4"/>
                <a:stretch>
                  <a:fillRect t="-10000" r="-16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48F090-2384-44E9-93A3-CD1E795D2642}"/>
                  </a:ext>
                </a:extLst>
              </p:cNvPr>
              <p:cNvSpPr/>
              <p:nvPr/>
            </p:nvSpPr>
            <p:spPr>
              <a:xfrm>
                <a:off x="3958647" y="2386210"/>
                <a:ext cx="24538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= Diffusion coefficient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648F090-2384-44E9-93A3-CD1E795D2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47" y="2386210"/>
                <a:ext cx="2453877" cy="369332"/>
              </a:xfrm>
              <a:prstGeom prst="rect">
                <a:avLst/>
              </a:prstGeom>
              <a:blipFill>
                <a:blip r:embed="rId5"/>
                <a:stretch>
                  <a:fillRect t="-8197" r="-198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20EEC3-6F7A-4848-A571-FF21F5EAE307}"/>
                  </a:ext>
                </a:extLst>
              </p:cNvPr>
              <p:cNvSpPr/>
              <p:nvPr/>
            </p:nvSpPr>
            <p:spPr>
              <a:xfrm>
                <a:off x="3810665" y="2740588"/>
                <a:ext cx="223743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𝑖𝑛𝑡𝑒𝑟𝑣𝑎𝑙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920EEC3-6F7A-4848-A571-FF21F5EAE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65" y="2740588"/>
                <a:ext cx="223743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A9C5D0-7452-4902-B25D-FFDCD5AC55FF}"/>
                  </a:ext>
                </a:extLst>
              </p:cNvPr>
              <p:cNvSpPr/>
              <p:nvPr/>
            </p:nvSpPr>
            <p:spPr>
              <a:xfrm>
                <a:off x="3958647" y="3124874"/>
                <a:ext cx="37796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l-GR" b="0" dirty="0"/>
                  <a:t>α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𝐼𝑛𝑓𝑜𝑟𝑚𝑠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𝑎𝑏𝑜𝑢𝑡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𝑡𝑦𝑝𝑒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𝑚𝑜𝑡𝑖𝑜𝑛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A9C5D0-7452-4902-B25D-FFDCD5AC5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647" y="3124874"/>
                <a:ext cx="3779670" cy="369332"/>
              </a:xfrm>
              <a:prstGeom prst="rect">
                <a:avLst/>
              </a:prstGeom>
              <a:blipFill>
                <a:blip r:embed="rId7"/>
                <a:stretch>
                  <a:fillRect l="-12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E64A7-6778-4FEF-B0EA-F26688C7FF66}"/>
                  </a:ext>
                </a:extLst>
              </p:cNvPr>
              <p:cNvSpPr txBox="1"/>
              <p:nvPr/>
            </p:nvSpPr>
            <p:spPr>
              <a:xfrm>
                <a:off x="334137" y="3833630"/>
                <a:ext cx="6916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^2+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^2………)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1E64A7-6778-4FEF-B0EA-F26688C7F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37" y="3833630"/>
                <a:ext cx="6916765" cy="276999"/>
              </a:xfrm>
              <a:prstGeom prst="rect">
                <a:avLst/>
              </a:prstGeom>
              <a:blipFill>
                <a:blip r:embed="rId8"/>
                <a:stretch>
                  <a:fillRect l="-353" t="-2222" r="-79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F4A6AB-EDF5-44C9-9446-2E46C5D2B884}"/>
                  </a:ext>
                </a:extLst>
              </p:cNvPr>
              <p:cNvSpPr txBox="1"/>
              <p:nvPr/>
            </p:nvSpPr>
            <p:spPr>
              <a:xfrm>
                <a:off x="334136" y="4450053"/>
                <a:ext cx="69167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3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^2+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𝑡𝑎𝑛𝑐𝑒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^2………)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F4A6AB-EDF5-44C9-9446-2E46C5D2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36" y="4450053"/>
                <a:ext cx="6916765" cy="276999"/>
              </a:xfrm>
              <a:prstGeom prst="rect">
                <a:avLst/>
              </a:prstGeom>
              <a:blipFill>
                <a:blip r:embed="rId9"/>
                <a:stretch>
                  <a:fillRect l="-353" t="-2222" r="-79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0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795D4C-2532-416C-A425-8225966D3FD6}"/>
              </a:ext>
            </a:extLst>
          </p:cNvPr>
          <p:cNvSpPr txBox="1"/>
          <p:nvPr/>
        </p:nvSpPr>
        <p:spPr>
          <a:xfrm>
            <a:off x="0" y="270572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Section 1: Why do we need to study motion of proteins involved in axonal transport</a:t>
            </a:r>
          </a:p>
        </p:txBody>
      </p:sp>
    </p:spTree>
    <p:extLst>
      <p:ext uri="{BB962C8B-B14F-4D97-AF65-F5344CB8AC3E}">
        <p14:creationId xmlns:p14="http://schemas.microsoft.com/office/powerpoint/2010/main" val="217791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CC2CEC-B271-4657-8952-2A8A0A91A2C7}"/>
              </a:ext>
            </a:extLst>
          </p:cNvPr>
          <p:cNvGrpSpPr/>
          <p:nvPr/>
        </p:nvGrpSpPr>
        <p:grpSpPr>
          <a:xfrm rot="1157074">
            <a:off x="1179976" y="932542"/>
            <a:ext cx="10317999" cy="3589412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956E65E-3B9D-47F4-8FDE-F4C05568EF7A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9F28AFD-9BF9-40AF-832C-00872BC4DDCD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1EB082F-2B6F-49F2-9A3E-1356AA3AD969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DD0AB4-15E3-4DB1-9EA1-A04832B9FAC5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979319-A9F3-4006-838B-1B8583EB356A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A611C9-5065-4D03-8F58-A1265FA4DCB6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8763EFE-AB82-4C6D-A63A-4B55874C8145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8722224-9A51-4A8D-832D-7DA161357234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F4E6D1-3405-47D7-95F6-163E6685319C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91FE08A-AB1E-4520-8D2C-0B19D9616B8B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35326-4D89-4E5C-8392-41511A71AD16}"/>
                </a:ext>
              </a:extLst>
            </p:cNvPr>
            <p:cNvCxnSpPr>
              <a:cxnSpLocks/>
              <a:stCxn id="12" idx="79"/>
              <a:endCxn id="21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B3EFA4A-1B1A-45B1-8780-1FCC27657A44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0D54A9-8F40-4ACF-A4C7-B06B145D1C55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DF1CC-D53B-412C-91CC-5C2E4BE5B101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DCCC88-AE5B-4562-868E-33E9AFEA0617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195EA6-4515-406E-9860-02F8B8A3658E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A482FC-8554-4BAA-B9CF-14C50A5A5A54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284896-4988-4832-8BCF-511CB678507B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2EDEF9-12BA-4F59-9636-D81F742F4802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19ABDA-A0CE-48CD-8E7B-C8D1C30F3227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3212463" y="3833895"/>
            <a:ext cx="0" cy="14219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549D21-C0CF-4403-81F8-1D1704140D85}"/>
              </a:ext>
            </a:extLst>
          </p:cNvPr>
          <p:cNvSpPr txBox="1"/>
          <p:nvPr/>
        </p:nvSpPr>
        <p:spPr>
          <a:xfrm>
            <a:off x="2475484" y="5255853"/>
            <a:ext cx="1473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CELL BODY</a:t>
            </a:r>
          </a:p>
          <a:p>
            <a:pPr algn="ctr"/>
            <a:r>
              <a:rPr lang="en-US" b="1" dirty="0"/>
              <a:t>Where proteins are formed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734EC1-3799-4736-A2C9-A8D6813947AA}"/>
              </a:ext>
            </a:extLst>
          </p:cNvPr>
          <p:cNvSpPr txBox="1"/>
          <p:nvPr/>
        </p:nvSpPr>
        <p:spPr>
          <a:xfrm>
            <a:off x="8826396" y="4030611"/>
            <a:ext cx="1473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AXON TERMINAL</a:t>
            </a:r>
          </a:p>
          <a:p>
            <a:pPr algn="ctr"/>
            <a:r>
              <a:rPr lang="en-US" b="1" dirty="0"/>
              <a:t>Where proteins are needed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96A394-C7D6-4714-93A3-24630FDE97D4}"/>
              </a:ext>
            </a:extLst>
          </p:cNvPr>
          <p:cNvCxnSpPr>
            <a:cxnSpLocks/>
          </p:cNvCxnSpPr>
          <p:nvPr/>
        </p:nvCxnSpPr>
        <p:spPr>
          <a:xfrm flipV="1">
            <a:off x="9573886" y="3460020"/>
            <a:ext cx="0" cy="5705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FF6A5B0-F637-4218-BDBF-BD02D182C283}"/>
              </a:ext>
            </a:extLst>
          </p:cNvPr>
          <p:cNvSpPr txBox="1"/>
          <p:nvPr/>
        </p:nvSpPr>
        <p:spPr>
          <a:xfrm>
            <a:off x="0" y="-668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Axonal Transport: from cell body to the axon terminal and vice versa, a </a:t>
            </a:r>
            <a:r>
              <a:rPr lang="en-US" sz="4400" b="1" dirty="0"/>
              <a:t>challenge</a:t>
            </a:r>
            <a:r>
              <a:rPr lang="en-US" sz="4400" dirty="0"/>
              <a:t> for neurons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E1B05F6-2E56-4097-9A2A-20317853682D}"/>
              </a:ext>
            </a:extLst>
          </p:cNvPr>
          <p:cNvCxnSpPr>
            <a:cxnSpLocks/>
          </p:cNvCxnSpPr>
          <p:nvPr/>
        </p:nvCxnSpPr>
        <p:spPr>
          <a:xfrm flipV="1">
            <a:off x="6491767" y="3030089"/>
            <a:ext cx="0" cy="5705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E8B013D-A55F-4A05-BC4D-D851F5B4C0E8}"/>
              </a:ext>
            </a:extLst>
          </p:cNvPr>
          <p:cNvSpPr txBox="1"/>
          <p:nvPr/>
        </p:nvSpPr>
        <p:spPr>
          <a:xfrm>
            <a:off x="5754788" y="3582693"/>
            <a:ext cx="147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Axon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30BE21-1B42-48E3-AAD0-AF7B7C09F054}"/>
              </a:ext>
            </a:extLst>
          </p:cNvPr>
          <p:cNvCxnSpPr>
            <a:cxnSpLocks/>
          </p:cNvCxnSpPr>
          <p:nvPr/>
        </p:nvCxnSpPr>
        <p:spPr>
          <a:xfrm flipV="1">
            <a:off x="4241195" y="2197291"/>
            <a:ext cx="3947462" cy="1162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0EE7739-4053-40B7-B9DD-C33DB4395A80}"/>
              </a:ext>
            </a:extLst>
          </p:cNvPr>
          <p:cNvSpPr txBox="1"/>
          <p:nvPr/>
        </p:nvSpPr>
        <p:spPr>
          <a:xfrm>
            <a:off x="5331168" y="1840242"/>
            <a:ext cx="195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Transport proteins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AF73E2-8AFB-4C63-8026-AF174FA7EEC3}"/>
              </a:ext>
            </a:extLst>
          </p:cNvPr>
          <p:cNvSpPr txBox="1"/>
          <p:nvPr/>
        </p:nvSpPr>
        <p:spPr>
          <a:xfrm>
            <a:off x="2653325" y="3044280"/>
            <a:ext cx="688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But why is this a challenge?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3BE16-827B-43AD-B29A-14DE9EE06ACE}"/>
              </a:ext>
            </a:extLst>
          </p:cNvPr>
          <p:cNvSpPr txBox="1"/>
          <p:nvPr/>
        </p:nvSpPr>
        <p:spPr>
          <a:xfrm>
            <a:off x="9221956" y="6456182"/>
            <a:ext cx="2894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Kandel, 1995, Lodish H, 2000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40" grpId="0"/>
      <p:bldP spid="42" grpId="0"/>
      <p:bldP spid="33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nesin protein walking on microtubule">
            <a:hlinkClick r:id="" action="ppaction://media"/>
            <a:extLst>
              <a:ext uri="{FF2B5EF4-FFF2-40B4-BE49-F238E27FC236}">
                <a16:creationId xmlns:a16="http://schemas.microsoft.com/office/drawing/2014/main" id="{5C56B3D8-0BDF-4104-9F37-6C6B83747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0047" y="1653278"/>
            <a:ext cx="6625988" cy="496949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90525-2C07-474A-9716-863755A0DA09}"/>
              </a:ext>
            </a:extLst>
          </p:cNvPr>
          <p:cNvCxnSpPr>
            <a:cxnSpLocks/>
          </p:cNvCxnSpPr>
          <p:nvPr/>
        </p:nvCxnSpPr>
        <p:spPr>
          <a:xfrm>
            <a:off x="7823357" y="725698"/>
            <a:ext cx="1424948" cy="8875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279628-77EA-4682-89D4-6A40FB0B269A}"/>
              </a:ext>
            </a:extLst>
          </p:cNvPr>
          <p:cNvGrpSpPr/>
          <p:nvPr/>
        </p:nvGrpSpPr>
        <p:grpSpPr>
          <a:xfrm>
            <a:off x="7574036" y="1475187"/>
            <a:ext cx="4528457" cy="4031338"/>
            <a:chOff x="7574036" y="1475187"/>
            <a:chExt cx="4528457" cy="40313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D5B6C0-DB0B-4033-8BF6-701234A4FE4A}"/>
                </a:ext>
              </a:extLst>
            </p:cNvPr>
            <p:cNvSpPr txBox="1"/>
            <p:nvPr/>
          </p:nvSpPr>
          <p:spPr>
            <a:xfrm flipH="1">
              <a:off x="7574036" y="1475187"/>
              <a:ext cx="452845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/>
                <a:t>A simplistic view of axonal transport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92F85E-64C8-471F-B921-3C493D849391}"/>
                </a:ext>
              </a:extLst>
            </p:cNvPr>
            <p:cNvSpPr txBox="1"/>
            <p:nvPr/>
          </p:nvSpPr>
          <p:spPr>
            <a:xfrm>
              <a:off x="7683453" y="3444422"/>
              <a:ext cx="4309621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But even in this simplest of models, the crowded environment can be observed.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BF8703-D492-4A77-9CE3-97A590A64180}"/>
              </a:ext>
            </a:extLst>
          </p:cNvPr>
          <p:cNvGrpSpPr/>
          <p:nvPr/>
        </p:nvGrpSpPr>
        <p:grpSpPr>
          <a:xfrm rot="1296410">
            <a:off x="1862099" y="-406921"/>
            <a:ext cx="8422790" cy="1720728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8080C99-FD89-4CBE-8261-8BBD3B6641AB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64DB8D-657D-477B-A122-83C1909FB98A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CC15DBB-AD1A-47C5-AEBE-A21625D1B025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6401C80-AB2F-451B-8FF1-594E8FB00EF6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05741A8-424B-4C7A-A6B1-13829BEC147B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0D632F8-2065-46ED-A996-C122F27FB2FC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E09E9F-D570-4F76-9BA3-9F51BC3C4933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603A35A-B06E-4F79-8DCF-2546297FB323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07838B7-7457-4F6E-A811-B60C4A087359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CDB2283-6507-4F00-8A1B-C7B073138B78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E7554FB-3479-444D-BE6D-9599BED27C76}"/>
                </a:ext>
              </a:extLst>
            </p:cNvPr>
            <p:cNvCxnSpPr>
              <a:cxnSpLocks/>
              <a:stCxn id="43" idx="79"/>
              <a:endCxn id="52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890CB9-3B02-4BA6-B427-9183DE84AC6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037117B-E923-4315-835F-5BF1622E9551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2F3A970-CD82-4DB1-8271-FADDEBB7C805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2676B60-5363-46B9-B7B6-AF271DFF1DD6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B14DF9-5544-4738-9E2B-A0BD3D30A254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6538E6B-FD8D-4A62-B840-2CFF04E190D2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24A7C-CC41-4484-AC70-9F2EDA0AB1ED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C959C56-C2EC-4946-9119-8627F23C10D4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6997DD3-37C7-4A3E-8CFF-2573232AB03D}"/>
              </a:ext>
            </a:extLst>
          </p:cNvPr>
          <p:cNvCxnSpPr>
            <a:cxnSpLocks/>
          </p:cNvCxnSpPr>
          <p:nvPr/>
        </p:nvCxnSpPr>
        <p:spPr>
          <a:xfrm flipH="1">
            <a:off x="2710865" y="678103"/>
            <a:ext cx="1524869" cy="9827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A352FF0-50A3-44A5-BB7E-19C8FA8D16C8}"/>
              </a:ext>
            </a:extLst>
          </p:cNvPr>
          <p:cNvSpPr txBox="1"/>
          <p:nvPr/>
        </p:nvSpPr>
        <p:spPr>
          <a:xfrm>
            <a:off x="9395013" y="6299603"/>
            <a:ext cx="270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https://www.youtube.com/watch?v=y-uuk4Pr2i8</a:t>
            </a:r>
          </a:p>
        </p:txBody>
      </p:sp>
    </p:spTree>
    <p:extLst>
      <p:ext uri="{BB962C8B-B14F-4D97-AF65-F5344CB8AC3E}">
        <p14:creationId xmlns:p14="http://schemas.microsoft.com/office/powerpoint/2010/main" val="225642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20091 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nesin protein walking on microtubule">
            <a:hlinkClick r:id="" action="ppaction://media"/>
            <a:extLst>
              <a:ext uri="{FF2B5EF4-FFF2-40B4-BE49-F238E27FC236}">
                <a16:creationId xmlns:a16="http://schemas.microsoft.com/office/drawing/2014/main" id="{5C56B3D8-0BDF-4104-9F37-6C6B83747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240" y="1475187"/>
            <a:ext cx="6625988" cy="49694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D35883-E0B3-4FC7-A627-9CAFCA0C9CBA}"/>
              </a:ext>
            </a:extLst>
          </p:cNvPr>
          <p:cNvGrpSpPr/>
          <p:nvPr/>
        </p:nvGrpSpPr>
        <p:grpSpPr>
          <a:xfrm rot="1296410">
            <a:off x="20892" y="-233642"/>
            <a:ext cx="8422790" cy="1720728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390CE6-0B04-4183-B87C-866EE7A46A87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497773E-454B-4A82-BEFC-13E0F53E0484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A7F39A-2323-43AE-92B4-066BBBC40E7E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4D3F6B3-39F7-42AB-8B64-8C5F37A4DB4F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966646-505A-4D89-897C-CB435A34E717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363671-AEF5-4BC4-B31C-F57D71A641BA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D0BBA6-B582-4921-8661-80BD1AA76155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1F521C-1951-46C1-A2F8-82B9DF6E7790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72A59C-244D-42C1-9042-738433D57243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FFC31-5F63-4A06-9CE2-C95958090EB4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B578BE-650B-403E-AE55-33E7149A12E6}"/>
                </a:ext>
              </a:extLst>
            </p:cNvPr>
            <p:cNvCxnSpPr>
              <a:cxnSpLocks/>
              <a:stCxn id="13" idx="79"/>
              <a:endCxn id="22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3A0424-2519-4526-8071-92F11293E89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343F8-292B-4B0A-B1FE-D70601939A2D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4672B6-DAEA-4C13-AA60-DF0AF5FD339C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D8DA90-A09D-4FFA-9864-0D22F340F39E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303057-771A-4B65-BF78-A2BA4F14C70B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61142C-0308-46AE-992F-9C0FF24AC4BE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7243DB-16B4-4BAF-98FE-5B55AEC73924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15B0FA-4008-4287-854E-824521DA54AC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66CC78-3B47-4E62-AE5E-5F4962F34C68}"/>
              </a:ext>
            </a:extLst>
          </p:cNvPr>
          <p:cNvCxnSpPr>
            <a:cxnSpLocks/>
          </p:cNvCxnSpPr>
          <p:nvPr/>
        </p:nvCxnSpPr>
        <p:spPr>
          <a:xfrm flipH="1">
            <a:off x="660240" y="837008"/>
            <a:ext cx="1793808" cy="6778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90525-2C07-474A-9716-863755A0DA09}"/>
              </a:ext>
            </a:extLst>
          </p:cNvPr>
          <p:cNvCxnSpPr>
            <a:cxnSpLocks/>
          </p:cNvCxnSpPr>
          <p:nvPr/>
        </p:nvCxnSpPr>
        <p:spPr>
          <a:xfrm>
            <a:off x="6100902" y="823674"/>
            <a:ext cx="1177368" cy="691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D5B6C0-DB0B-4033-8BF6-701234A4FE4A}"/>
              </a:ext>
            </a:extLst>
          </p:cNvPr>
          <p:cNvSpPr txBox="1"/>
          <p:nvPr/>
        </p:nvSpPr>
        <p:spPr>
          <a:xfrm flipH="1">
            <a:off x="7305659" y="1475187"/>
            <a:ext cx="47968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do some calculations: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size of motor = 8nm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Axon length range: &lt; mm to a meter long.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an axon of length 5mm, the number of steps a motor takes  = 62500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men step size = 2.5 feet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long will a man travel with this number of steps?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57E537-B27F-44AE-AEB4-AC0610DAA851}"/>
              </a:ext>
            </a:extLst>
          </p:cNvPr>
          <p:cNvSpPr txBox="1"/>
          <p:nvPr/>
        </p:nvSpPr>
        <p:spPr>
          <a:xfrm>
            <a:off x="2653325" y="3044280"/>
            <a:ext cx="6885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But why is this a challenge?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E5E92A-AEAF-46F3-BA03-7CCEE0C80E3C}"/>
              </a:ext>
            </a:extLst>
          </p:cNvPr>
          <p:cNvSpPr txBox="1"/>
          <p:nvPr/>
        </p:nvSpPr>
        <p:spPr>
          <a:xfrm>
            <a:off x="8153442" y="180415"/>
            <a:ext cx="3953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Maday et al., 2014, Svoboda et al., 1993, </a:t>
            </a:r>
          </a:p>
          <a:p>
            <a:r>
              <a:rPr lang="en-US" dirty="0"/>
              <a:t>http://livehealthy.chron.com/average-walking-stride-length-7494.html</a:t>
            </a:r>
          </a:p>
        </p:txBody>
      </p:sp>
    </p:spTree>
    <p:extLst>
      <p:ext uri="{BB962C8B-B14F-4D97-AF65-F5344CB8AC3E}">
        <p14:creationId xmlns:p14="http://schemas.microsoft.com/office/powerpoint/2010/main" val="174358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1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inesin protein walking on microtubule">
            <a:hlinkClick r:id="" action="ppaction://media"/>
            <a:extLst>
              <a:ext uri="{FF2B5EF4-FFF2-40B4-BE49-F238E27FC236}">
                <a16:creationId xmlns:a16="http://schemas.microsoft.com/office/drawing/2014/main" id="{5C56B3D8-0BDF-4104-9F37-6C6B837476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240" y="1475187"/>
            <a:ext cx="6625988" cy="496949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AD35883-E0B3-4FC7-A627-9CAFCA0C9CBA}"/>
              </a:ext>
            </a:extLst>
          </p:cNvPr>
          <p:cNvGrpSpPr/>
          <p:nvPr/>
        </p:nvGrpSpPr>
        <p:grpSpPr>
          <a:xfrm rot="1296410">
            <a:off x="20892" y="-233642"/>
            <a:ext cx="8422790" cy="1720728"/>
            <a:chOff x="251850" y="40942"/>
            <a:chExt cx="10317999" cy="3589412"/>
          </a:xfr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4C390CE6-0B04-4183-B87C-866EE7A46A87}"/>
                </a:ext>
              </a:extLst>
            </p:cNvPr>
            <p:cNvSpPr/>
            <p:nvPr/>
          </p:nvSpPr>
          <p:spPr>
            <a:xfrm>
              <a:off x="960549" y="288534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497773E-454B-4A82-BEFC-13E0F53E0484}"/>
                </a:ext>
              </a:extLst>
            </p:cNvPr>
            <p:cNvSpPr/>
            <p:nvPr/>
          </p:nvSpPr>
          <p:spPr>
            <a:xfrm>
              <a:off x="1132764" y="343254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4A7F39A-2323-43AE-92B4-066BBBC40E7E}"/>
                </a:ext>
              </a:extLst>
            </p:cNvPr>
            <p:cNvSpPr/>
            <p:nvPr/>
          </p:nvSpPr>
          <p:spPr>
            <a:xfrm>
              <a:off x="1076839" y="2345873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4D3F6B3-39F7-42AB-8B64-8C5F37A4DB4F}"/>
                </a:ext>
              </a:extLst>
            </p:cNvPr>
            <p:cNvSpPr/>
            <p:nvPr/>
          </p:nvSpPr>
          <p:spPr>
            <a:xfrm>
              <a:off x="251851" y="1236300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3966646-505A-4D89-897C-CB435A34E717}"/>
                </a:ext>
              </a:extLst>
            </p:cNvPr>
            <p:cNvSpPr/>
            <p:nvPr/>
          </p:nvSpPr>
          <p:spPr>
            <a:xfrm rot="4621925">
              <a:off x="1793846" y="2875730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363671-AEF5-4BC4-B31C-F57D71A641BA}"/>
                </a:ext>
              </a:extLst>
            </p:cNvPr>
            <p:cNvSpPr/>
            <p:nvPr/>
          </p:nvSpPr>
          <p:spPr>
            <a:xfrm rot="2611287">
              <a:off x="648024" y="2068726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D0BBA6-B582-4921-8661-80BD1AA76155}"/>
                </a:ext>
              </a:extLst>
            </p:cNvPr>
            <p:cNvSpPr/>
            <p:nvPr/>
          </p:nvSpPr>
          <p:spPr>
            <a:xfrm rot="17310210">
              <a:off x="2085469" y="2661362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1F521C-1951-46C1-A2F8-82B9DF6E7790}"/>
                </a:ext>
              </a:extLst>
            </p:cNvPr>
            <p:cNvSpPr/>
            <p:nvPr/>
          </p:nvSpPr>
          <p:spPr>
            <a:xfrm>
              <a:off x="785240" y="957145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72A59C-244D-42C1-9042-738433D57243}"/>
                </a:ext>
              </a:extLst>
            </p:cNvPr>
            <p:cNvSpPr/>
            <p:nvPr/>
          </p:nvSpPr>
          <p:spPr>
            <a:xfrm>
              <a:off x="2176230" y="40943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1FFFC31-5F63-4A06-9CE2-C95958090EB4}"/>
                </a:ext>
              </a:extLst>
            </p:cNvPr>
            <p:cNvSpPr/>
            <p:nvPr/>
          </p:nvSpPr>
          <p:spPr>
            <a:xfrm>
              <a:off x="8026367" y="201632"/>
              <a:ext cx="2543482" cy="2183642"/>
            </a:xfrm>
            <a:custGeom>
              <a:avLst/>
              <a:gdLst>
                <a:gd name="connsiteX0" fmla="*/ 68238 w 1910955"/>
                <a:gd name="connsiteY0" fmla="*/ 1310186 h 2183642"/>
                <a:gd name="connsiteX1" fmla="*/ 177420 w 1910955"/>
                <a:gd name="connsiteY1" fmla="*/ 1214651 h 2183642"/>
                <a:gd name="connsiteX2" fmla="*/ 232011 w 1910955"/>
                <a:gd name="connsiteY2" fmla="*/ 1132765 h 2183642"/>
                <a:gd name="connsiteX3" fmla="*/ 272955 w 1910955"/>
                <a:gd name="connsiteY3" fmla="*/ 996287 h 2183642"/>
                <a:gd name="connsiteX4" fmla="*/ 286603 w 1910955"/>
                <a:gd name="connsiteY4" fmla="*/ 955344 h 2183642"/>
                <a:gd name="connsiteX5" fmla="*/ 300250 w 1910955"/>
                <a:gd name="connsiteY5" fmla="*/ 914400 h 2183642"/>
                <a:gd name="connsiteX6" fmla="*/ 354841 w 1910955"/>
                <a:gd name="connsiteY6" fmla="*/ 832514 h 2183642"/>
                <a:gd name="connsiteX7" fmla="*/ 395785 w 1910955"/>
                <a:gd name="connsiteY7" fmla="*/ 750627 h 2183642"/>
                <a:gd name="connsiteX8" fmla="*/ 423080 w 1910955"/>
                <a:gd name="connsiteY8" fmla="*/ 668741 h 2183642"/>
                <a:gd name="connsiteX9" fmla="*/ 464023 w 1910955"/>
                <a:gd name="connsiteY9" fmla="*/ 491320 h 2183642"/>
                <a:gd name="connsiteX10" fmla="*/ 559558 w 1910955"/>
                <a:gd name="connsiteY10" fmla="*/ 368490 h 2183642"/>
                <a:gd name="connsiteX11" fmla="*/ 614149 w 1910955"/>
                <a:gd name="connsiteY11" fmla="*/ 300251 h 2183642"/>
                <a:gd name="connsiteX12" fmla="*/ 682388 w 1910955"/>
                <a:gd name="connsiteY12" fmla="*/ 232012 h 2183642"/>
                <a:gd name="connsiteX13" fmla="*/ 750626 w 1910955"/>
                <a:gd name="connsiteY13" fmla="*/ 109183 h 2183642"/>
                <a:gd name="connsiteX14" fmla="*/ 791570 w 1910955"/>
                <a:gd name="connsiteY14" fmla="*/ 81887 h 2183642"/>
                <a:gd name="connsiteX15" fmla="*/ 818865 w 1910955"/>
                <a:gd name="connsiteY15" fmla="*/ 40944 h 2183642"/>
                <a:gd name="connsiteX16" fmla="*/ 900752 w 1910955"/>
                <a:gd name="connsiteY16" fmla="*/ 0 h 2183642"/>
                <a:gd name="connsiteX17" fmla="*/ 928047 w 1910955"/>
                <a:gd name="connsiteY17" fmla="*/ 40944 h 2183642"/>
                <a:gd name="connsiteX18" fmla="*/ 928047 w 1910955"/>
                <a:gd name="connsiteY18" fmla="*/ 259308 h 2183642"/>
                <a:gd name="connsiteX19" fmla="*/ 900752 w 1910955"/>
                <a:gd name="connsiteY19" fmla="*/ 341194 h 2183642"/>
                <a:gd name="connsiteX20" fmla="*/ 873456 w 1910955"/>
                <a:gd name="connsiteY20" fmla="*/ 382138 h 2183642"/>
                <a:gd name="connsiteX21" fmla="*/ 859808 w 1910955"/>
                <a:gd name="connsiteY21" fmla="*/ 423081 h 2183642"/>
                <a:gd name="connsiteX22" fmla="*/ 805217 w 1910955"/>
                <a:gd name="connsiteY22" fmla="*/ 504968 h 2183642"/>
                <a:gd name="connsiteX23" fmla="*/ 777922 w 1910955"/>
                <a:gd name="connsiteY23" fmla="*/ 545911 h 2183642"/>
                <a:gd name="connsiteX24" fmla="*/ 750626 w 1910955"/>
                <a:gd name="connsiteY24" fmla="*/ 586854 h 2183642"/>
                <a:gd name="connsiteX25" fmla="*/ 736979 w 1910955"/>
                <a:gd name="connsiteY25" fmla="*/ 777923 h 2183642"/>
                <a:gd name="connsiteX26" fmla="*/ 805217 w 1910955"/>
                <a:gd name="connsiteY26" fmla="*/ 846162 h 2183642"/>
                <a:gd name="connsiteX27" fmla="*/ 887104 w 1910955"/>
                <a:gd name="connsiteY27" fmla="*/ 873457 h 2183642"/>
                <a:gd name="connsiteX28" fmla="*/ 928047 w 1910955"/>
                <a:gd name="connsiteY28" fmla="*/ 900753 h 2183642"/>
                <a:gd name="connsiteX29" fmla="*/ 1214650 w 1910955"/>
                <a:gd name="connsiteY29" fmla="*/ 941696 h 2183642"/>
                <a:gd name="connsiteX30" fmla="*/ 1378423 w 1910955"/>
                <a:gd name="connsiteY30" fmla="*/ 996287 h 2183642"/>
                <a:gd name="connsiteX31" fmla="*/ 1419367 w 1910955"/>
                <a:gd name="connsiteY31" fmla="*/ 1009935 h 2183642"/>
                <a:gd name="connsiteX32" fmla="*/ 1460310 w 1910955"/>
                <a:gd name="connsiteY32" fmla="*/ 1023583 h 2183642"/>
                <a:gd name="connsiteX33" fmla="*/ 1542197 w 1910955"/>
                <a:gd name="connsiteY33" fmla="*/ 1037230 h 2183642"/>
                <a:gd name="connsiteX34" fmla="*/ 1624083 w 1910955"/>
                <a:gd name="connsiteY34" fmla="*/ 1064526 h 2183642"/>
                <a:gd name="connsiteX35" fmla="*/ 1665026 w 1910955"/>
                <a:gd name="connsiteY35" fmla="*/ 1078174 h 2183642"/>
                <a:gd name="connsiteX36" fmla="*/ 1705970 w 1910955"/>
                <a:gd name="connsiteY36" fmla="*/ 1160060 h 2183642"/>
                <a:gd name="connsiteX37" fmla="*/ 1692322 w 1910955"/>
                <a:gd name="connsiteY37" fmla="*/ 1214651 h 2183642"/>
                <a:gd name="connsiteX38" fmla="*/ 1678674 w 1910955"/>
                <a:gd name="connsiteY38" fmla="*/ 1255594 h 2183642"/>
                <a:gd name="connsiteX39" fmla="*/ 1637731 w 1910955"/>
                <a:gd name="connsiteY39" fmla="*/ 1269242 h 2183642"/>
                <a:gd name="connsiteX40" fmla="*/ 1596788 w 1910955"/>
                <a:gd name="connsiteY40" fmla="*/ 1296538 h 2183642"/>
                <a:gd name="connsiteX41" fmla="*/ 1501253 w 1910955"/>
                <a:gd name="connsiteY41" fmla="*/ 1323833 h 2183642"/>
                <a:gd name="connsiteX42" fmla="*/ 1323832 w 1910955"/>
                <a:gd name="connsiteY42" fmla="*/ 1310186 h 2183642"/>
                <a:gd name="connsiteX43" fmla="*/ 1146411 w 1910955"/>
                <a:gd name="connsiteY43" fmla="*/ 1351129 h 2183642"/>
                <a:gd name="connsiteX44" fmla="*/ 1105468 w 1910955"/>
                <a:gd name="connsiteY44" fmla="*/ 1378424 h 2183642"/>
                <a:gd name="connsiteX45" fmla="*/ 1078173 w 1910955"/>
                <a:gd name="connsiteY45" fmla="*/ 1419368 h 2183642"/>
                <a:gd name="connsiteX46" fmla="*/ 1091820 w 1910955"/>
                <a:gd name="connsiteY46" fmla="*/ 1473959 h 2183642"/>
                <a:gd name="connsiteX47" fmla="*/ 1201003 w 1910955"/>
                <a:gd name="connsiteY47" fmla="*/ 1569493 h 2183642"/>
                <a:gd name="connsiteX48" fmla="*/ 1282889 w 1910955"/>
                <a:gd name="connsiteY48" fmla="*/ 1624084 h 2183642"/>
                <a:gd name="connsiteX49" fmla="*/ 1323832 w 1910955"/>
                <a:gd name="connsiteY49" fmla="*/ 1651380 h 2183642"/>
                <a:gd name="connsiteX50" fmla="*/ 1364776 w 1910955"/>
                <a:gd name="connsiteY50" fmla="*/ 1665027 h 2183642"/>
                <a:gd name="connsiteX51" fmla="*/ 1405719 w 1910955"/>
                <a:gd name="connsiteY51" fmla="*/ 1692323 h 2183642"/>
                <a:gd name="connsiteX52" fmla="*/ 1555844 w 1910955"/>
                <a:gd name="connsiteY52" fmla="*/ 1733266 h 2183642"/>
                <a:gd name="connsiteX53" fmla="*/ 1678674 w 1910955"/>
                <a:gd name="connsiteY53" fmla="*/ 1815153 h 2183642"/>
                <a:gd name="connsiteX54" fmla="*/ 1719617 w 1910955"/>
                <a:gd name="connsiteY54" fmla="*/ 1842448 h 2183642"/>
                <a:gd name="connsiteX55" fmla="*/ 1801504 w 1910955"/>
                <a:gd name="connsiteY55" fmla="*/ 1869744 h 2183642"/>
                <a:gd name="connsiteX56" fmla="*/ 1883391 w 1910955"/>
                <a:gd name="connsiteY56" fmla="*/ 1924335 h 2183642"/>
                <a:gd name="connsiteX57" fmla="*/ 1910686 w 1910955"/>
                <a:gd name="connsiteY57" fmla="*/ 1965278 h 2183642"/>
                <a:gd name="connsiteX58" fmla="*/ 1883391 w 1910955"/>
                <a:gd name="connsiteY58" fmla="*/ 2115403 h 2183642"/>
                <a:gd name="connsiteX59" fmla="*/ 1856095 w 1910955"/>
                <a:gd name="connsiteY59" fmla="*/ 2156347 h 2183642"/>
                <a:gd name="connsiteX60" fmla="*/ 1774208 w 1910955"/>
                <a:gd name="connsiteY60" fmla="*/ 2183642 h 2183642"/>
                <a:gd name="connsiteX61" fmla="*/ 1610435 w 1910955"/>
                <a:gd name="connsiteY61" fmla="*/ 2169994 h 2183642"/>
                <a:gd name="connsiteX62" fmla="*/ 1569492 w 1910955"/>
                <a:gd name="connsiteY62" fmla="*/ 2156347 h 2183642"/>
                <a:gd name="connsiteX63" fmla="*/ 1460310 w 1910955"/>
                <a:gd name="connsiteY63" fmla="*/ 2142699 h 2183642"/>
                <a:gd name="connsiteX64" fmla="*/ 1337480 w 1910955"/>
                <a:gd name="connsiteY64" fmla="*/ 2101756 h 2183642"/>
                <a:gd name="connsiteX65" fmla="*/ 1296537 w 1910955"/>
                <a:gd name="connsiteY65" fmla="*/ 2088108 h 2183642"/>
                <a:gd name="connsiteX66" fmla="*/ 1255594 w 1910955"/>
                <a:gd name="connsiteY66" fmla="*/ 2074460 h 2183642"/>
                <a:gd name="connsiteX67" fmla="*/ 1160059 w 1910955"/>
                <a:gd name="connsiteY67" fmla="*/ 2047165 h 2183642"/>
                <a:gd name="connsiteX68" fmla="*/ 873456 w 1910955"/>
                <a:gd name="connsiteY68" fmla="*/ 2060812 h 2183642"/>
                <a:gd name="connsiteX69" fmla="*/ 818865 w 1910955"/>
                <a:gd name="connsiteY69" fmla="*/ 2074460 h 2183642"/>
                <a:gd name="connsiteX70" fmla="*/ 682388 w 1910955"/>
                <a:gd name="connsiteY70" fmla="*/ 2060812 h 2183642"/>
                <a:gd name="connsiteX71" fmla="*/ 641444 w 1910955"/>
                <a:gd name="connsiteY71" fmla="*/ 2047165 h 2183642"/>
                <a:gd name="connsiteX72" fmla="*/ 559558 w 1910955"/>
                <a:gd name="connsiteY72" fmla="*/ 1992574 h 2183642"/>
                <a:gd name="connsiteX73" fmla="*/ 491319 w 1910955"/>
                <a:gd name="connsiteY73" fmla="*/ 1924335 h 2183642"/>
                <a:gd name="connsiteX74" fmla="*/ 450376 w 1910955"/>
                <a:gd name="connsiteY74" fmla="*/ 1910687 h 2183642"/>
                <a:gd name="connsiteX75" fmla="*/ 368489 w 1910955"/>
                <a:gd name="connsiteY75" fmla="*/ 1856096 h 2183642"/>
                <a:gd name="connsiteX76" fmla="*/ 327546 w 1910955"/>
                <a:gd name="connsiteY76" fmla="*/ 1828800 h 2183642"/>
                <a:gd name="connsiteX77" fmla="*/ 204716 w 1910955"/>
                <a:gd name="connsiteY77" fmla="*/ 1787857 h 2183642"/>
                <a:gd name="connsiteX78" fmla="*/ 81886 w 1910955"/>
                <a:gd name="connsiteY78" fmla="*/ 1746914 h 2183642"/>
                <a:gd name="connsiteX79" fmla="*/ 40943 w 1910955"/>
                <a:gd name="connsiteY79" fmla="*/ 1733266 h 2183642"/>
                <a:gd name="connsiteX80" fmla="*/ 0 w 1910955"/>
                <a:gd name="connsiteY80" fmla="*/ 1719618 h 218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910955" h="2183642">
                  <a:moveTo>
                    <a:pt x="68238" y="1310186"/>
                  </a:moveTo>
                  <a:cubicBezTo>
                    <a:pt x="96912" y="1287247"/>
                    <a:pt x="152080" y="1247230"/>
                    <a:pt x="177420" y="1214651"/>
                  </a:cubicBezTo>
                  <a:cubicBezTo>
                    <a:pt x="197560" y="1188756"/>
                    <a:pt x="232011" y="1132765"/>
                    <a:pt x="232011" y="1132765"/>
                  </a:cubicBezTo>
                  <a:cubicBezTo>
                    <a:pt x="252637" y="1050262"/>
                    <a:pt x="239728" y="1095967"/>
                    <a:pt x="272955" y="996287"/>
                  </a:cubicBezTo>
                  <a:lnTo>
                    <a:pt x="286603" y="955344"/>
                  </a:lnTo>
                  <a:cubicBezTo>
                    <a:pt x="291152" y="941696"/>
                    <a:pt x="292270" y="926370"/>
                    <a:pt x="300250" y="914400"/>
                  </a:cubicBezTo>
                  <a:cubicBezTo>
                    <a:pt x="318447" y="887105"/>
                    <a:pt x="344467" y="863635"/>
                    <a:pt x="354841" y="832514"/>
                  </a:cubicBezTo>
                  <a:cubicBezTo>
                    <a:pt x="373676" y="776010"/>
                    <a:pt x="360509" y="803541"/>
                    <a:pt x="395785" y="750627"/>
                  </a:cubicBezTo>
                  <a:cubicBezTo>
                    <a:pt x="404883" y="723332"/>
                    <a:pt x="419011" y="697224"/>
                    <a:pt x="423080" y="668741"/>
                  </a:cubicBezTo>
                  <a:cubicBezTo>
                    <a:pt x="429372" y="624698"/>
                    <a:pt x="436774" y="532193"/>
                    <a:pt x="464023" y="491320"/>
                  </a:cubicBezTo>
                  <a:cubicBezTo>
                    <a:pt x="529320" y="393374"/>
                    <a:pt x="495417" y="432630"/>
                    <a:pt x="559558" y="368490"/>
                  </a:cubicBezTo>
                  <a:cubicBezTo>
                    <a:pt x="586128" y="288782"/>
                    <a:pt x="552417" y="361984"/>
                    <a:pt x="614149" y="300251"/>
                  </a:cubicBezTo>
                  <a:cubicBezTo>
                    <a:pt x="705131" y="209268"/>
                    <a:pt x="573206" y="304800"/>
                    <a:pt x="682388" y="232012"/>
                  </a:cubicBezTo>
                  <a:cubicBezTo>
                    <a:pt x="696609" y="189345"/>
                    <a:pt x="710400" y="136000"/>
                    <a:pt x="750626" y="109183"/>
                  </a:cubicBezTo>
                  <a:lnTo>
                    <a:pt x="791570" y="81887"/>
                  </a:lnTo>
                  <a:cubicBezTo>
                    <a:pt x="800668" y="68239"/>
                    <a:pt x="807267" y="52542"/>
                    <a:pt x="818865" y="40944"/>
                  </a:cubicBezTo>
                  <a:cubicBezTo>
                    <a:pt x="845322" y="14486"/>
                    <a:pt x="867451" y="11100"/>
                    <a:pt x="900752" y="0"/>
                  </a:cubicBezTo>
                  <a:cubicBezTo>
                    <a:pt x="909850" y="13648"/>
                    <a:pt x="921586" y="25868"/>
                    <a:pt x="928047" y="40944"/>
                  </a:cubicBezTo>
                  <a:cubicBezTo>
                    <a:pt x="956619" y="107614"/>
                    <a:pt x="938469" y="196776"/>
                    <a:pt x="928047" y="259308"/>
                  </a:cubicBezTo>
                  <a:cubicBezTo>
                    <a:pt x="923317" y="287688"/>
                    <a:pt x="916712" y="317254"/>
                    <a:pt x="900752" y="341194"/>
                  </a:cubicBezTo>
                  <a:cubicBezTo>
                    <a:pt x="891653" y="354842"/>
                    <a:pt x="880792" y="367467"/>
                    <a:pt x="873456" y="382138"/>
                  </a:cubicBezTo>
                  <a:cubicBezTo>
                    <a:pt x="867022" y="395005"/>
                    <a:pt x="866794" y="410505"/>
                    <a:pt x="859808" y="423081"/>
                  </a:cubicBezTo>
                  <a:cubicBezTo>
                    <a:pt x="843876" y="451758"/>
                    <a:pt x="823414" y="477672"/>
                    <a:pt x="805217" y="504968"/>
                  </a:cubicBezTo>
                  <a:lnTo>
                    <a:pt x="777922" y="545911"/>
                  </a:lnTo>
                  <a:lnTo>
                    <a:pt x="750626" y="586854"/>
                  </a:lnTo>
                  <a:cubicBezTo>
                    <a:pt x="720511" y="677200"/>
                    <a:pt x="708572" y="673763"/>
                    <a:pt x="736979" y="777923"/>
                  </a:cubicBezTo>
                  <a:cubicBezTo>
                    <a:pt x="745136" y="807832"/>
                    <a:pt x="778863" y="834449"/>
                    <a:pt x="805217" y="846162"/>
                  </a:cubicBezTo>
                  <a:cubicBezTo>
                    <a:pt x="831509" y="857847"/>
                    <a:pt x="863164" y="857497"/>
                    <a:pt x="887104" y="873457"/>
                  </a:cubicBezTo>
                  <a:cubicBezTo>
                    <a:pt x="900752" y="882556"/>
                    <a:pt x="912370" y="895929"/>
                    <a:pt x="928047" y="900753"/>
                  </a:cubicBezTo>
                  <a:cubicBezTo>
                    <a:pt x="1021517" y="929513"/>
                    <a:pt x="1118269" y="932934"/>
                    <a:pt x="1214650" y="941696"/>
                  </a:cubicBezTo>
                  <a:lnTo>
                    <a:pt x="1378423" y="996287"/>
                  </a:lnTo>
                  <a:lnTo>
                    <a:pt x="1419367" y="1009935"/>
                  </a:lnTo>
                  <a:cubicBezTo>
                    <a:pt x="1433015" y="1014484"/>
                    <a:pt x="1446120" y="1021218"/>
                    <a:pt x="1460310" y="1023583"/>
                  </a:cubicBezTo>
                  <a:lnTo>
                    <a:pt x="1542197" y="1037230"/>
                  </a:lnTo>
                  <a:lnTo>
                    <a:pt x="1624083" y="1064526"/>
                  </a:lnTo>
                  <a:lnTo>
                    <a:pt x="1665026" y="1078174"/>
                  </a:lnTo>
                  <a:cubicBezTo>
                    <a:pt x="1678827" y="1098874"/>
                    <a:pt x="1705970" y="1131808"/>
                    <a:pt x="1705970" y="1160060"/>
                  </a:cubicBezTo>
                  <a:cubicBezTo>
                    <a:pt x="1705970" y="1178817"/>
                    <a:pt x="1697475" y="1196616"/>
                    <a:pt x="1692322" y="1214651"/>
                  </a:cubicBezTo>
                  <a:cubicBezTo>
                    <a:pt x="1688370" y="1228483"/>
                    <a:pt x="1688846" y="1245422"/>
                    <a:pt x="1678674" y="1255594"/>
                  </a:cubicBezTo>
                  <a:cubicBezTo>
                    <a:pt x="1668502" y="1265766"/>
                    <a:pt x="1650598" y="1262808"/>
                    <a:pt x="1637731" y="1269242"/>
                  </a:cubicBezTo>
                  <a:cubicBezTo>
                    <a:pt x="1623060" y="1276578"/>
                    <a:pt x="1611459" y="1289202"/>
                    <a:pt x="1596788" y="1296538"/>
                  </a:cubicBezTo>
                  <a:cubicBezTo>
                    <a:pt x="1577207" y="1306329"/>
                    <a:pt x="1518747" y="1319460"/>
                    <a:pt x="1501253" y="1323833"/>
                  </a:cubicBezTo>
                  <a:cubicBezTo>
                    <a:pt x="1442113" y="1319284"/>
                    <a:pt x="1383147" y="1310186"/>
                    <a:pt x="1323832" y="1310186"/>
                  </a:cubicBezTo>
                  <a:cubicBezTo>
                    <a:pt x="1289223" y="1310186"/>
                    <a:pt x="1178846" y="1329506"/>
                    <a:pt x="1146411" y="1351129"/>
                  </a:cubicBezTo>
                  <a:lnTo>
                    <a:pt x="1105468" y="1378424"/>
                  </a:lnTo>
                  <a:cubicBezTo>
                    <a:pt x="1096370" y="1392072"/>
                    <a:pt x="1080493" y="1403130"/>
                    <a:pt x="1078173" y="1419368"/>
                  </a:cubicBezTo>
                  <a:cubicBezTo>
                    <a:pt x="1075520" y="1437936"/>
                    <a:pt x="1084431" y="1456719"/>
                    <a:pt x="1091820" y="1473959"/>
                  </a:cubicBezTo>
                  <a:cubicBezTo>
                    <a:pt x="1114566" y="1527033"/>
                    <a:pt x="1150964" y="1536133"/>
                    <a:pt x="1201003" y="1569493"/>
                  </a:cubicBezTo>
                  <a:lnTo>
                    <a:pt x="1282889" y="1624084"/>
                  </a:lnTo>
                  <a:cubicBezTo>
                    <a:pt x="1296537" y="1633183"/>
                    <a:pt x="1308271" y="1646193"/>
                    <a:pt x="1323832" y="1651380"/>
                  </a:cubicBezTo>
                  <a:lnTo>
                    <a:pt x="1364776" y="1665027"/>
                  </a:lnTo>
                  <a:cubicBezTo>
                    <a:pt x="1378424" y="1674126"/>
                    <a:pt x="1390361" y="1686564"/>
                    <a:pt x="1405719" y="1692323"/>
                  </a:cubicBezTo>
                  <a:cubicBezTo>
                    <a:pt x="1464314" y="1714297"/>
                    <a:pt x="1498906" y="1695308"/>
                    <a:pt x="1555844" y="1733266"/>
                  </a:cubicBezTo>
                  <a:lnTo>
                    <a:pt x="1678674" y="1815153"/>
                  </a:lnTo>
                  <a:cubicBezTo>
                    <a:pt x="1692322" y="1824251"/>
                    <a:pt x="1704056" y="1837261"/>
                    <a:pt x="1719617" y="1842448"/>
                  </a:cubicBezTo>
                  <a:cubicBezTo>
                    <a:pt x="1746913" y="1851547"/>
                    <a:pt x="1777564" y="1853784"/>
                    <a:pt x="1801504" y="1869744"/>
                  </a:cubicBezTo>
                  <a:lnTo>
                    <a:pt x="1883391" y="1924335"/>
                  </a:lnTo>
                  <a:cubicBezTo>
                    <a:pt x="1892489" y="1937983"/>
                    <a:pt x="1909201" y="1948943"/>
                    <a:pt x="1910686" y="1965278"/>
                  </a:cubicBezTo>
                  <a:cubicBezTo>
                    <a:pt x="1912857" y="1989157"/>
                    <a:pt x="1901731" y="2078722"/>
                    <a:pt x="1883391" y="2115403"/>
                  </a:cubicBezTo>
                  <a:cubicBezTo>
                    <a:pt x="1876055" y="2130074"/>
                    <a:pt x="1870005" y="2147654"/>
                    <a:pt x="1856095" y="2156347"/>
                  </a:cubicBezTo>
                  <a:cubicBezTo>
                    <a:pt x="1831696" y="2171596"/>
                    <a:pt x="1774208" y="2183642"/>
                    <a:pt x="1774208" y="2183642"/>
                  </a:cubicBezTo>
                  <a:cubicBezTo>
                    <a:pt x="1719617" y="2179093"/>
                    <a:pt x="1664735" y="2177234"/>
                    <a:pt x="1610435" y="2169994"/>
                  </a:cubicBezTo>
                  <a:cubicBezTo>
                    <a:pt x="1596175" y="2168093"/>
                    <a:pt x="1583646" y="2158920"/>
                    <a:pt x="1569492" y="2156347"/>
                  </a:cubicBezTo>
                  <a:cubicBezTo>
                    <a:pt x="1533406" y="2149786"/>
                    <a:pt x="1496704" y="2147248"/>
                    <a:pt x="1460310" y="2142699"/>
                  </a:cubicBezTo>
                  <a:lnTo>
                    <a:pt x="1337480" y="2101756"/>
                  </a:lnTo>
                  <a:lnTo>
                    <a:pt x="1296537" y="2088108"/>
                  </a:lnTo>
                  <a:cubicBezTo>
                    <a:pt x="1282889" y="2083559"/>
                    <a:pt x="1269550" y="2077949"/>
                    <a:pt x="1255594" y="2074460"/>
                  </a:cubicBezTo>
                  <a:cubicBezTo>
                    <a:pt x="1187046" y="2057323"/>
                    <a:pt x="1218798" y="2066743"/>
                    <a:pt x="1160059" y="2047165"/>
                  </a:cubicBezTo>
                  <a:cubicBezTo>
                    <a:pt x="1064525" y="2051714"/>
                    <a:pt x="968794" y="2053185"/>
                    <a:pt x="873456" y="2060812"/>
                  </a:cubicBezTo>
                  <a:cubicBezTo>
                    <a:pt x="854759" y="2062308"/>
                    <a:pt x="837622" y="2074460"/>
                    <a:pt x="818865" y="2074460"/>
                  </a:cubicBezTo>
                  <a:cubicBezTo>
                    <a:pt x="773146" y="2074460"/>
                    <a:pt x="727880" y="2065361"/>
                    <a:pt x="682388" y="2060812"/>
                  </a:cubicBezTo>
                  <a:cubicBezTo>
                    <a:pt x="668740" y="2056263"/>
                    <a:pt x="654020" y="2054151"/>
                    <a:pt x="641444" y="2047165"/>
                  </a:cubicBezTo>
                  <a:cubicBezTo>
                    <a:pt x="612767" y="2031234"/>
                    <a:pt x="559558" y="1992574"/>
                    <a:pt x="559558" y="1992574"/>
                  </a:cubicBezTo>
                  <a:cubicBezTo>
                    <a:pt x="532262" y="1951630"/>
                    <a:pt x="536812" y="1947081"/>
                    <a:pt x="491319" y="1924335"/>
                  </a:cubicBezTo>
                  <a:cubicBezTo>
                    <a:pt x="478452" y="1917901"/>
                    <a:pt x="462952" y="1917673"/>
                    <a:pt x="450376" y="1910687"/>
                  </a:cubicBezTo>
                  <a:cubicBezTo>
                    <a:pt x="421699" y="1894755"/>
                    <a:pt x="395785" y="1874293"/>
                    <a:pt x="368489" y="1856096"/>
                  </a:cubicBezTo>
                  <a:cubicBezTo>
                    <a:pt x="354841" y="1846997"/>
                    <a:pt x="343107" y="1833987"/>
                    <a:pt x="327546" y="1828800"/>
                  </a:cubicBezTo>
                  <a:lnTo>
                    <a:pt x="204716" y="1787857"/>
                  </a:lnTo>
                  <a:lnTo>
                    <a:pt x="81886" y="1746914"/>
                  </a:lnTo>
                  <a:lnTo>
                    <a:pt x="40943" y="1733266"/>
                  </a:lnTo>
                  <a:lnTo>
                    <a:pt x="0" y="1719618"/>
                  </a:ln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B578BE-650B-403E-AE55-33E7149A12E6}"/>
                </a:ext>
              </a:extLst>
            </p:cNvPr>
            <p:cNvCxnSpPr>
              <a:cxnSpLocks/>
              <a:stCxn id="13" idx="79"/>
              <a:endCxn id="22" idx="0"/>
            </p:cNvCxnSpPr>
            <p:nvPr/>
          </p:nvCxnSpPr>
          <p:spPr>
            <a:xfrm flipH="1">
              <a:off x="2900016" y="1934898"/>
              <a:ext cx="5180846" cy="9253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3A0424-2519-4526-8071-92F11293E89C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2861564" y="1392072"/>
              <a:ext cx="5255628" cy="119746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3343F8-292B-4B0A-B1FE-D70601939A2D}"/>
                </a:ext>
              </a:extLst>
            </p:cNvPr>
            <p:cNvSpPr/>
            <p:nvPr/>
          </p:nvSpPr>
          <p:spPr>
            <a:xfrm>
              <a:off x="960548" y="288533"/>
              <a:ext cx="1354363" cy="668740"/>
            </a:xfrm>
            <a:custGeom>
              <a:avLst/>
              <a:gdLst>
                <a:gd name="connsiteX0" fmla="*/ 1354363 w 1354363"/>
                <a:gd name="connsiteY0" fmla="*/ 668740 h 668740"/>
                <a:gd name="connsiteX1" fmla="*/ 1327067 w 1354363"/>
                <a:gd name="connsiteY1" fmla="*/ 600502 h 668740"/>
                <a:gd name="connsiteX2" fmla="*/ 1272476 w 1354363"/>
                <a:gd name="connsiteY2" fmla="*/ 518615 h 668740"/>
                <a:gd name="connsiteX3" fmla="*/ 1231533 w 1354363"/>
                <a:gd name="connsiteY3" fmla="*/ 382137 h 668740"/>
                <a:gd name="connsiteX4" fmla="*/ 1204238 w 1354363"/>
                <a:gd name="connsiteY4" fmla="*/ 259308 h 668740"/>
                <a:gd name="connsiteX5" fmla="*/ 1190590 w 1354363"/>
                <a:gd name="connsiteY5" fmla="*/ 218364 h 668740"/>
                <a:gd name="connsiteX6" fmla="*/ 1135999 w 1354363"/>
                <a:gd name="connsiteY6" fmla="*/ 136478 h 668740"/>
                <a:gd name="connsiteX7" fmla="*/ 1122351 w 1354363"/>
                <a:gd name="connsiteY7" fmla="*/ 95534 h 668740"/>
                <a:gd name="connsiteX8" fmla="*/ 999521 w 1354363"/>
                <a:gd name="connsiteY8" fmla="*/ 27296 h 668740"/>
                <a:gd name="connsiteX9" fmla="*/ 631032 w 1354363"/>
                <a:gd name="connsiteY9" fmla="*/ 40943 h 668740"/>
                <a:gd name="connsiteX10" fmla="*/ 590088 w 1354363"/>
                <a:gd name="connsiteY10" fmla="*/ 54591 h 668740"/>
                <a:gd name="connsiteX11" fmla="*/ 549145 w 1354363"/>
                <a:gd name="connsiteY11" fmla="*/ 81887 h 668740"/>
                <a:gd name="connsiteX12" fmla="*/ 126064 w 1354363"/>
                <a:gd name="connsiteY12" fmla="*/ 54591 h 668740"/>
                <a:gd name="connsiteX13" fmla="*/ 57826 w 1354363"/>
                <a:gd name="connsiteY13" fmla="*/ 40943 h 668740"/>
                <a:gd name="connsiteX14" fmla="*/ 3235 w 1354363"/>
                <a:gd name="connsiteY14" fmla="*/ 27296 h 668740"/>
                <a:gd name="connsiteX15" fmla="*/ 3235 w 1354363"/>
                <a:gd name="connsiteY15" fmla="*/ 0 h 668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363" h="668740">
                  <a:moveTo>
                    <a:pt x="1354363" y="668740"/>
                  </a:moveTo>
                  <a:cubicBezTo>
                    <a:pt x="1345264" y="645994"/>
                    <a:pt x="1338798" y="622009"/>
                    <a:pt x="1327067" y="600502"/>
                  </a:cubicBezTo>
                  <a:cubicBezTo>
                    <a:pt x="1311358" y="571702"/>
                    <a:pt x="1272476" y="518615"/>
                    <a:pt x="1272476" y="518615"/>
                  </a:cubicBezTo>
                  <a:cubicBezTo>
                    <a:pt x="1249797" y="450575"/>
                    <a:pt x="1245284" y="444013"/>
                    <a:pt x="1231533" y="382137"/>
                  </a:cubicBezTo>
                  <a:cubicBezTo>
                    <a:pt x="1217464" y="318830"/>
                    <a:pt x="1220876" y="317543"/>
                    <a:pt x="1204238" y="259308"/>
                  </a:cubicBezTo>
                  <a:cubicBezTo>
                    <a:pt x="1200286" y="245475"/>
                    <a:pt x="1197577" y="230940"/>
                    <a:pt x="1190590" y="218364"/>
                  </a:cubicBezTo>
                  <a:cubicBezTo>
                    <a:pt x="1174658" y="189687"/>
                    <a:pt x="1146373" y="167600"/>
                    <a:pt x="1135999" y="136478"/>
                  </a:cubicBezTo>
                  <a:cubicBezTo>
                    <a:pt x="1131450" y="122830"/>
                    <a:pt x="1132524" y="105707"/>
                    <a:pt x="1122351" y="95534"/>
                  </a:cubicBezTo>
                  <a:cubicBezTo>
                    <a:pt x="1075422" y="48605"/>
                    <a:pt x="1051007" y="44457"/>
                    <a:pt x="999521" y="27296"/>
                  </a:cubicBezTo>
                  <a:cubicBezTo>
                    <a:pt x="876691" y="31845"/>
                    <a:pt x="753674" y="32767"/>
                    <a:pt x="631032" y="40943"/>
                  </a:cubicBezTo>
                  <a:cubicBezTo>
                    <a:pt x="616678" y="41900"/>
                    <a:pt x="602955" y="48157"/>
                    <a:pt x="590088" y="54591"/>
                  </a:cubicBezTo>
                  <a:cubicBezTo>
                    <a:pt x="575417" y="61927"/>
                    <a:pt x="562793" y="72788"/>
                    <a:pt x="549145" y="81887"/>
                  </a:cubicBezTo>
                  <a:cubicBezTo>
                    <a:pt x="218264" y="45122"/>
                    <a:pt x="731283" y="99423"/>
                    <a:pt x="126064" y="54591"/>
                  </a:cubicBezTo>
                  <a:cubicBezTo>
                    <a:pt x="102931" y="52877"/>
                    <a:pt x="80470" y="45975"/>
                    <a:pt x="57826" y="40943"/>
                  </a:cubicBezTo>
                  <a:cubicBezTo>
                    <a:pt x="39516" y="36874"/>
                    <a:pt x="18241" y="38550"/>
                    <a:pt x="3235" y="27296"/>
                  </a:cubicBezTo>
                  <a:cubicBezTo>
                    <a:pt x="-4044" y="21837"/>
                    <a:pt x="3235" y="9099"/>
                    <a:pt x="3235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4672B6-DAEA-4C13-AA60-DF0AF5FD339C}"/>
                </a:ext>
              </a:extLst>
            </p:cNvPr>
            <p:cNvSpPr/>
            <p:nvPr/>
          </p:nvSpPr>
          <p:spPr>
            <a:xfrm>
              <a:off x="1132763" y="343253"/>
              <a:ext cx="504967" cy="478295"/>
            </a:xfrm>
            <a:custGeom>
              <a:avLst/>
              <a:gdLst>
                <a:gd name="connsiteX0" fmla="*/ 504967 w 504967"/>
                <a:gd name="connsiteY0" fmla="*/ 0 h 478295"/>
                <a:gd name="connsiteX1" fmla="*/ 491320 w 504967"/>
                <a:gd name="connsiteY1" fmla="*/ 109182 h 478295"/>
                <a:gd name="connsiteX2" fmla="*/ 450376 w 504967"/>
                <a:gd name="connsiteY2" fmla="*/ 136478 h 478295"/>
                <a:gd name="connsiteX3" fmla="*/ 341194 w 504967"/>
                <a:gd name="connsiteY3" fmla="*/ 259308 h 478295"/>
                <a:gd name="connsiteX4" fmla="*/ 259308 w 504967"/>
                <a:gd name="connsiteY4" fmla="*/ 300251 h 478295"/>
                <a:gd name="connsiteX5" fmla="*/ 218364 w 504967"/>
                <a:gd name="connsiteY5" fmla="*/ 327547 h 478295"/>
                <a:gd name="connsiteX6" fmla="*/ 191069 w 504967"/>
                <a:gd name="connsiteY6" fmla="*/ 409433 h 478295"/>
                <a:gd name="connsiteX7" fmla="*/ 150126 w 504967"/>
                <a:gd name="connsiteY7" fmla="*/ 450377 h 478295"/>
                <a:gd name="connsiteX8" fmla="*/ 0 w 504967"/>
                <a:gd name="connsiteY8" fmla="*/ 477672 h 47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967" h="478295">
                  <a:moveTo>
                    <a:pt x="504967" y="0"/>
                  </a:moveTo>
                  <a:cubicBezTo>
                    <a:pt x="500418" y="36394"/>
                    <a:pt x="504942" y="75128"/>
                    <a:pt x="491320" y="109182"/>
                  </a:cubicBezTo>
                  <a:cubicBezTo>
                    <a:pt x="485228" y="124412"/>
                    <a:pt x="461975" y="124879"/>
                    <a:pt x="450376" y="136478"/>
                  </a:cubicBezTo>
                  <a:cubicBezTo>
                    <a:pt x="368330" y="218524"/>
                    <a:pt x="513140" y="144679"/>
                    <a:pt x="341194" y="259308"/>
                  </a:cubicBezTo>
                  <a:cubicBezTo>
                    <a:pt x="223853" y="337535"/>
                    <a:pt x="372319" y="243745"/>
                    <a:pt x="259308" y="300251"/>
                  </a:cubicBezTo>
                  <a:cubicBezTo>
                    <a:pt x="244637" y="307587"/>
                    <a:pt x="232012" y="318448"/>
                    <a:pt x="218364" y="327547"/>
                  </a:cubicBezTo>
                  <a:cubicBezTo>
                    <a:pt x="209266" y="354842"/>
                    <a:pt x="211413" y="389088"/>
                    <a:pt x="191069" y="409433"/>
                  </a:cubicBezTo>
                  <a:cubicBezTo>
                    <a:pt x="177421" y="423081"/>
                    <a:pt x="166998" y="441004"/>
                    <a:pt x="150126" y="450377"/>
                  </a:cubicBezTo>
                  <a:cubicBezTo>
                    <a:pt x="88048" y="484865"/>
                    <a:pt x="64291" y="477672"/>
                    <a:pt x="0" y="477672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D8DA90-A09D-4FFA-9864-0D22F340F39E}"/>
                </a:ext>
              </a:extLst>
            </p:cNvPr>
            <p:cNvSpPr/>
            <p:nvPr/>
          </p:nvSpPr>
          <p:spPr>
            <a:xfrm>
              <a:off x="251850" y="1236299"/>
              <a:ext cx="1050878" cy="887105"/>
            </a:xfrm>
            <a:custGeom>
              <a:avLst/>
              <a:gdLst>
                <a:gd name="connsiteX0" fmla="*/ 1050878 w 1050878"/>
                <a:gd name="connsiteY0" fmla="*/ 0 h 887105"/>
                <a:gd name="connsiteX1" fmla="*/ 846162 w 1050878"/>
                <a:gd name="connsiteY1" fmla="*/ 40944 h 887105"/>
                <a:gd name="connsiteX2" fmla="*/ 805218 w 1050878"/>
                <a:gd name="connsiteY2" fmla="*/ 54591 h 887105"/>
                <a:gd name="connsiteX3" fmla="*/ 736980 w 1050878"/>
                <a:gd name="connsiteY3" fmla="*/ 150126 h 887105"/>
                <a:gd name="connsiteX4" fmla="*/ 655093 w 1050878"/>
                <a:gd name="connsiteY4" fmla="*/ 232012 h 887105"/>
                <a:gd name="connsiteX5" fmla="*/ 627797 w 1050878"/>
                <a:gd name="connsiteY5" fmla="*/ 313899 h 887105"/>
                <a:gd name="connsiteX6" fmla="*/ 614150 w 1050878"/>
                <a:gd name="connsiteY6" fmla="*/ 450376 h 887105"/>
                <a:gd name="connsiteX7" fmla="*/ 573206 w 1050878"/>
                <a:gd name="connsiteY7" fmla="*/ 477672 h 887105"/>
                <a:gd name="connsiteX8" fmla="*/ 559559 w 1050878"/>
                <a:gd name="connsiteY8" fmla="*/ 518615 h 887105"/>
                <a:gd name="connsiteX9" fmla="*/ 450377 w 1050878"/>
                <a:gd name="connsiteY9" fmla="*/ 641445 h 887105"/>
                <a:gd name="connsiteX10" fmla="*/ 409433 w 1050878"/>
                <a:gd name="connsiteY10" fmla="*/ 682388 h 887105"/>
                <a:gd name="connsiteX11" fmla="*/ 409433 w 1050878"/>
                <a:gd name="connsiteY11" fmla="*/ 818866 h 887105"/>
                <a:gd name="connsiteX12" fmla="*/ 395785 w 1050878"/>
                <a:gd name="connsiteY12" fmla="*/ 859809 h 887105"/>
                <a:gd name="connsiteX13" fmla="*/ 313899 w 1050878"/>
                <a:gd name="connsiteY13" fmla="*/ 887105 h 887105"/>
                <a:gd name="connsiteX14" fmla="*/ 68239 w 1050878"/>
                <a:gd name="connsiteY14" fmla="*/ 859809 h 887105"/>
                <a:gd name="connsiteX15" fmla="*/ 27296 w 1050878"/>
                <a:gd name="connsiteY15" fmla="*/ 832514 h 887105"/>
                <a:gd name="connsiteX16" fmla="*/ 0 w 1050878"/>
                <a:gd name="connsiteY16" fmla="*/ 764275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0878" h="887105">
                  <a:moveTo>
                    <a:pt x="1050878" y="0"/>
                  </a:moveTo>
                  <a:cubicBezTo>
                    <a:pt x="982275" y="11434"/>
                    <a:pt x="913182" y="21796"/>
                    <a:pt x="846162" y="40944"/>
                  </a:cubicBezTo>
                  <a:cubicBezTo>
                    <a:pt x="832329" y="44896"/>
                    <a:pt x="818866" y="50042"/>
                    <a:pt x="805218" y="54591"/>
                  </a:cubicBezTo>
                  <a:cubicBezTo>
                    <a:pt x="786231" y="83073"/>
                    <a:pt x="758747" y="125940"/>
                    <a:pt x="736980" y="150126"/>
                  </a:cubicBezTo>
                  <a:cubicBezTo>
                    <a:pt x="711157" y="178818"/>
                    <a:pt x="655093" y="232012"/>
                    <a:pt x="655093" y="232012"/>
                  </a:cubicBezTo>
                  <a:cubicBezTo>
                    <a:pt x="645994" y="259308"/>
                    <a:pt x="630660" y="285270"/>
                    <a:pt x="627797" y="313899"/>
                  </a:cubicBezTo>
                  <a:cubicBezTo>
                    <a:pt x="623248" y="359391"/>
                    <a:pt x="628608" y="407003"/>
                    <a:pt x="614150" y="450376"/>
                  </a:cubicBezTo>
                  <a:cubicBezTo>
                    <a:pt x="608963" y="465937"/>
                    <a:pt x="586854" y="468573"/>
                    <a:pt x="573206" y="477672"/>
                  </a:cubicBezTo>
                  <a:cubicBezTo>
                    <a:pt x="568657" y="491320"/>
                    <a:pt x="565993" y="505748"/>
                    <a:pt x="559559" y="518615"/>
                  </a:cubicBezTo>
                  <a:cubicBezTo>
                    <a:pt x="535207" y="567319"/>
                    <a:pt x="486541" y="605281"/>
                    <a:pt x="450377" y="641445"/>
                  </a:cubicBezTo>
                  <a:lnTo>
                    <a:pt x="409433" y="682388"/>
                  </a:lnTo>
                  <a:cubicBezTo>
                    <a:pt x="378599" y="774890"/>
                    <a:pt x="409433" y="662043"/>
                    <a:pt x="409433" y="818866"/>
                  </a:cubicBezTo>
                  <a:cubicBezTo>
                    <a:pt x="409433" y="833252"/>
                    <a:pt x="407491" y="851447"/>
                    <a:pt x="395785" y="859809"/>
                  </a:cubicBezTo>
                  <a:cubicBezTo>
                    <a:pt x="372372" y="876532"/>
                    <a:pt x="313899" y="887105"/>
                    <a:pt x="313899" y="887105"/>
                  </a:cubicBezTo>
                  <a:cubicBezTo>
                    <a:pt x="288313" y="885399"/>
                    <a:pt x="133363" y="892371"/>
                    <a:pt x="68239" y="859809"/>
                  </a:cubicBezTo>
                  <a:cubicBezTo>
                    <a:pt x="53568" y="852474"/>
                    <a:pt x="40944" y="841612"/>
                    <a:pt x="27296" y="832514"/>
                  </a:cubicBezTo>
                  <a:cubicBezTo>
                    <a:pt x="10431" y="781920"/>
                    <a:pt x="20082" y="804437"/>
                    <a:pt x="0" y="764275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303057-771A-4B65-BF78-A2BA4F14C70B}"/>
                </a:ext>
              </a:extLst>
            </p:cNvPr>
            <p:cNvSpPr/>
            <p:nvPr/>
          </p:nvSpPr>
          <p:spPr>
            <a:xfrm rot="2611287">
              <a:off x="669938" y="2142192"/>
              <a:ext cx="655092" cy="969895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61142C-0308-46AE-992F-9C0FF24AC4BE}"/>
                </a:ext>
              </a:extLst>
            </p:cNvPr>
            <p:cNvSpPr/>
            <p:nvPr/>
          </p:nvSpPr>
          <p:spPr>
            <a:xfrm>
              <a:off x="777289" y="943256"/>
              <a:ext cx="764765" cy="587112"/>
            </a:xfrm>
            <a:custGeom>
              <a:avLst/>
              <a:gdLst>
                <a:gd name="connsiteX0" fmla="*/ 764765 w 764765"/>
                <a:gd name="connsiteY0" fmla="*/ 573206 h 587112"/>
                <a:gd name="connsiteX1" fmla="*/ 696526 w 764765"/>
                <a:gd name="connsiteY1" fmla="*/ 586853 h 587112"/>
                <a:gd name="connsiteX2" fmla="*/ 614640 w 764765"/>
                <a:gd name="connsiteY2" fmla="*/ 559558 h 587112"/>
                <a:gd name="connsiteX3" fmla="*/ 573696 w 764765"/>
                <a:gd name="connsiteY3" fmla="*/ 518615 h 587112"/>
                <a:gd name="connsiteX4" fmla="*/ 546401 w 764765"/>
                <a:gd name="connsiteY4" fmla="*/ 436728 h 587112"/>
                <a:gd name="connsiteX5" fmla="*/ 519105 w 764765"/>
                <a:gd name="connsiteY5" fmla="*/ 354841 h 587112"/>
                <a:gd name="connsiteX6" fmla="*/ 505457 w 764765"/>
                <a:gd name="connsiteY6" fmla="*/ 313898 h 587112"/>
                <a:gd name="connsiteX7" fmla="*/ 491810 w 764765"/>
                <a:gd name="connsiteY7" fmla="*/ 272955 h 587112"/>
                <a:gd name="connsiteX8" fmla="*/ 409923 w 764765"/>
                <a:gd name="connsiteY8" fmla="*/ 191068 h 587112"/>
                <a:gd name="connsiteX9" fmla="*/ 368980 w 764765"/>
                <a:gd name="connsiteY9" fmla="*/ 150125 h 587112"/>
                <a:gd name="connsiteX10" fmla="*/ 287093 w 764765"/>
                <a:gd name="connsiteY10" fmla="*/ 95534 h 587112"/>
                <a:gd name="connsiteX11" fmla="*/ 55081 w 764765"/>
                <a:gd name="connsiteY11" fmla="*/ 81886 h 587112"/>
                <a:gd name="connsiteX12" fmla="*/ 490 w 764765"/>
                <a:gd name="connsiteY12" fmla="*/ 13647 h 587112"/>
                <a:gd name="connsiteX13" fmla="*/ 490 w 764765"/>
                <a:gd name="connsiteY13" fmla="*/ 0 h 58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4765" h="587112">
                  <a:moveTo>
                    <a:pt x="764765" y="573206"/>
                  </a:moveTo>
                  <a:cubicBezTo>
                    <a:pt x="742019" y="577755"/>
                    <a:pt x="719627" y="588953"/>
                    <a:pt x="696526" y="586853"/>
                  </a:cubicBezTo>
                  <a:cubicBezTo>
                    <a:pt x="667872" y="584248"/>
                    <a:pt x="614640" y="559558"/>
                    <a:pt x="614640" y="559558"/>
                  </a:cubicBezTo>
                  <a:cubicBezTo>
                    <a:pt x="600992" y="545910"/>
                    <a:pt x="583069" y="535487"/>
                    <a:pt x="573696" y="518615"/>
                  </a:cubicBezTo>
                  <a:cubicBezTo>
                    <a:pt x="559723" y="493464"/>
                    <a:pt x="555499" y="464024"/>
                    <a:pt x="546401" y="436728"/>
                  </a:cubicBezTo>
                  <a:lnTo>
                    <a:pt x="519105" y="354841"/>
                  </a:lnTo>
                  <a:lnTo>
                    <a:pt x="505457" y="313898"/>
                  </a:lnTo>
                  <a:cubicBezTo>
                    <a:pt x="500908" y="300250"/>
                    <a:pt x="501982" y="283127"/>
                    <a:pt x="491810" y="272955"/>
                  </a:cubicBezTo>
                  <a:lnTo>
                    <a:pt x="409923" y="191068"/>
                  </a:lnTo>
                  <a:lnTo>
                    <a:pt x="368980" y="150125"/>
                  </a:lnTo>
                  <a:cubicBezTo>
                    <a:pt x="338474" y="119619"/>
                    <a:pt x="330985" y="99923"/>
                    <a:pt x="287093" y="95534"/>
                  </a:cubicBezTo>
                  <a:cubicBezTo>
                    <a:pt x="210006" y="87825"/>
                    <a:pt x="132418" y="86435"/>
                    <a:pt x="55081" y="81886"/>
                  </a:cubicBezTo>
                  <a:cubicBezTo>
                    <a:pt x="8610" y="50906"/>
                    <a:pt x="13675" y="66385"/>
                    <a:pt x="490" y="13647"/>
                  </a:cubicBezTo>
                  <a:cubicBezTo>
                    <a:pt x="-613" y="9234"/>
                    <a:pt x="490" y="4549"/>
                    <a:pt x="490" y="0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7243DB-16B4-4BAF-98FE-5B55AEC73924}"/>
                </a:ext>
              </a:extLst>
            </p:cNvPr>
            <p:cNvSpPr/>
            <p:nvPr/>
          </p:nvSpPr>
          <p:spPr>
            <a:xfrm>
              <a:off x="2176229" y="40942"/>
              <a:ext cx="621794" cy="604621"/>
            </a:xfrm>
            <a:custGeom>
              <a:avLst/>
              <a:gdLst>
                <a:gd name="connsiteX0" fmla="*/ 655092 w 655092"/>
                <a:gd name="connsiteY0" fmla="*/ 0 h 969895"/>
                <a:gd name="connsiteX1" fmla="*/ 586853 w 655092"/>
                <a:gd name="connsiteY1" fmla="*/ 54591 h 969895"/>
                <a:gd name="connsiteX2" fmla="*/ 545910 w 655092"/>
                <a:gd name="connsiteY2" fmla="*/ 81886 h 969895"/>
                <a:gd name="connsiteX3" fmla="*/ 518615 w 655092"/>
                <a:gd name="connsiteY3" fmla="*/ 122829 h 969895"/>
                <a:gd name="connsiteX4" fmla="*/ 423080 w 655092"/>
                <a:gd name="connsiteY4" fmla="*/ 177421 h 969895"/>
                <a:gd name="connsiteX5" fmla="*/ 382137 w 655092"/>
                <a:gd name="connsiteY5" fmla="*/ 204716 h 969895"/>
                <a:gd name="connsiteX6" fmla="*/ 354841 w 655092"/>
                <a:gd name="connsiteY6" fmla="*/ 245659 h 969895"/>
                <a:gd name="connsiteX7" fmla="*/ 313898 w 655092"/>
                <a:gd name="connsiteY7" fmla="*/ 272955 h 969895"/>
                <a:gd name="connsiteX8" fmla="*/ 354841 w 655092"/>
                <a:gd name="connsiteY8" fmla="*/ 409432 h 969895"/>
                <a:gd name="connsiteX9" fmla="*/ 341194 w 655092"/>
                <a:gd name="connsiteY9" fmla="*/ 477671 h 969895"/>
                <a:gd name="connsiteX10" fmla="*/ 327546 w 655092"/>
                <a:gd name="connsiteY10" fmla="*/ 518615 h 969895"/>
                <a:gd name="connsiteX11" fmla="*/ 286603 w 655092"/>
                <a:gd name="connsiteY11" fmla="*/ 655092 h 969895"/>
                <a:gd name="connsiteX12" fmla="*/ 272955 w 655092"/>
                <a:gd name="connsiteY12" fmla="*/ 696035 h 969895"/>
                <a:gd name="connsiteX13" fmla="*/ 259307 w 655092"/>
                <a:gd name="connsiteY13" fmla="*/ 736979 h 969895"/>
                <a:gd name="connsiteX14" fmla="*/ 177421 w 655092"/>
                <a:gd name="connsiteY14" fmla="*/ 764274 h 969895"/>
                <a:gd name="connsiteX15" fmla="*/ 136477 w 655092"/>
                <a:gd name="connsiteY15" fmla="*/ 777922 h 969895"/>
                <a:gd name="connsiteX16" fmla="*/ 81886 w 655092"/>
                <a:gd name="connsiteY16" fmla="*/ 859809 h 969895"/>
                <a:gd name="connsiteX17" fmla="*/ 13647 w 655092"/>
                <a:gd name="connsiteY17" fmla="*/ 968991 h 969895"/>
                <a:gd name="connsiteX18" fmla="*/ 0 w 655092"/>
                <a:gd name="connsiteY18" fmla="*/ 968991 h 969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5092" h="969895">
                  <a:moveTo>
                    <a:pt x="655092" y="0"/>
                  </a:moveTo>
                  <a:cubicBezTo>
                    <a:pt x="632346" y="18197"/>
                    <a:pt x="610157" y="37113"/>
                    <a:pt x="586853" y="54591"/>
                  </a:cubicBezTo>
                  <a:cubicBezTo>
                    <a:pt x="573731" y="64432"/>
                    <a:pt x="557508" y="70288"/>
                    <a:pt x="545910" y="81886"/>
                  </a:cubicBezTo>
                  <a:cubicBezTo>
                    <a:pt x="534312" y="93484"/>
                    <a:pt x="530213" y="111231"/>
                    <a:pt x="518615" y="122829"/>
                  </a:cubicBezTo>
                  <a:cubicBezTo>
                    <a:pt x="496449" y="144995"/>
                    <a:pt x="448055" y="163149"/>
                    <a:pt x="423080" y="177421"/>
                  </a:cubicBezTo>
                  <a:cubicBezTo>
                    <a:pt x="408839" y="185559"/>
                    <a:pt x="395785" y="195618"/>
                    <a:pt x="382137" y="204716"/>
                  </a:cubicBezTo>
                  <a:cubicBezTo>
                    <a:pt x="373038" y="218364"/>
                    <a:pt x="366439" y="234061"/>
                    <a:pt x="354841" y="245659"/>
                  </a:cubicBezTo>
                  <a:cubicBezTo>
                    <a:pt x="343243" y="257257"/>
                    <a:pt x="317456" y="256943"/>
                    <a:pt x="313898" y="272955"/>
                  </a:cubicBezTo>
                  <a:cubicBezTo>
                    <a:pt x="299262" y="338820"/>
                    <a:pt x="325308" y="365131"/>
                    <a:pt x="354841" y="409432"/>
                  </a:cubicBezTo>
                  <a:cubicBezTo>
                    <a:pt x="350292" y="432178"/>
                    <a:pt x="346820" y="455167"/>
                    <a:pt x="341194" y="477671"/>
                  </a:cubicBezTo>
                  <a:cubicBezTo>
                    <a:pt x="337705" y="491628"/>
                    <a:pt x="331498" y="504782"/>
                    <a:pt x="327546" y="518615"/>
                  </a:cubicBezTo>
                  <a:cubicBezTo>
                    <a:pt x="286295" y="662992"/>
                    <a:pt x="351466" y="460503"/>
                    <a:pt x="286603" y="655092"/>
                  </a:cubicBezTo>
                  <a:lnTo>
                    <a:pt x="272955" y="696035"/>
                  </a:lnTo>
                  <a:cubicBezTo>
                    <a:pt x="268406" y="709683"/>
                    <a:pt x="272955" y="732430"/>
                    <a:pt x="259307" y="736979"/>
                  </a:cubicBezTo>
                  <a:lnTo>
                    <a:pt x="177421" y="764274"/>
                  </a:lnTo>
                  <a:lnTo>
                    <a:pt x="136477" y="777922"/>
                  </a:lnTo>
                  <a:cubicBezTo>
                    <a:pt x="118280" y="805218"/>
                    <a:pt x="92260" y="828687"/>
                    <a:pt x="81886" y="859809"/>
                  </a:cubicBezTo>
                  <a:cubicBezTo>
                    <a:pt x="56991" y="934495"/>
                    <a:pt x="74205" y="938711"/>
                    <a:pt x="13647" y="968991"/>
                  </a:cubicBezTo>
                  <a:cubicBezTo>
                    <a:pt x="9578" y="971025"/>
                    <a:pt x="4549" y="968991"/>
                    <a:pt x="0" y="968991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15B0FA-4008-4287-854E-824521DA54AC}"/>
                </a:ext>
              </a:extLst>
            </p:cNvPr>
            <p:cNvSpPr/>
            <p:nvPr/>
          </p:nvSpPr>
          <p:spPr>
            <a:xfrm rot="5650077">
              <a:off x="1364526" y="994137"/>
              <a:ext cx="1608941" cy="1488111"/>
            </a:xfrm>
            <a:custGeom>
              <a:avLst/>
              <a:gdLst>
                <a:gd name="connsiteX0" fmla="*/ 1284032 w 2159313"/>
                <a:gd name="connsiteY0" fmla="*/ 0 h 2296549"/>
                <a:gd name="connsiteX1" fmla="*/ 2157489 w 2159313"/>
                <a:gd name="connsiteY1" fmla="*/ 1091821 h 2296549"/>
                <a:gd name="connsiteX2" fmla="*/ 1475101 w 2159313"/>
                <a:gd name="connsiteY2" fmla="*/ 2279176 h 2296549"/>
                <a:gd name="connsiteX3" fmla="*/ 219507 w 2159313"/>
                <a:gd name="connsiteY3" fmla="*/ 1733266 h 2296549"/>
                <a:gd name="connsiteX4" fmla="*/ 28438 w 2159313"/>
                <a:gd name="connsiteY4" fmla="*/ 832514 h 2296549"/>
                <a:gd name="connsiteX5" fmla="*/ 547053 w 2159313"/>
                <a:gd name="connsiteY5" fmla="*/ 95534 h 229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313" h="2296549">
                  <a:moveTo>
                    <a:pt x="1284032" y="0"/>
                  </a:moveTo>
                  <a:cubicBezTo>
                    <a:pt x="1704838" y="355979"/>
                    <a:pt x="2125644" y="711958"/>
                    <a:pt x="2157489" y="1091821"/>
                  </a:cubicBezTo>
                  <a:cubicBezTo>
                    <a:pt x="2189334" y="1471684"/>
                    <a:pt x="1798098" y="2172269"/>
                    <a:pt x="1475101" y="2279176"/>
                  </a:cubicBezTo>
                  <a:cubicBezTo>
                    <a:pt x="1152104" y="2386084"/>
                    <a:pt x="460617" y="1974376"/>
                    <a:pt x="219507" y="1733266"/>
                  </a:cubicBezTo>
                  <a:cubicBezTo>
                    <a:pt x="-21604" y="1492156"/>
                    <a:pt x="-26153" y="1105469"/>
                    <a:pt x="28438" y="832514"/>
                  </a:cubicBezTo>
                  <a:cubicBezTo>
                    <a:pt x="83029" y="559559"/>
                    <a:pt x="315041" y="327546"/>
                    <a:pt x="547053" y="95534"/>
                  </a:cubicBezTo>
                </a:path>
              </a:pathLst>
            </a:custGeom>
            <a:noFill/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66CC78-3B47-4E62-AE5E-5F4962F34C68}"/>
              </a:ext>
            </a:extLst>
          </p:cNvPr>
          <p:cNvCxnSpPr>
            <a:cxnSpLocks/>
          </p:cNvCxnSpPr>
          <p:nvPr/>
        </p:nvCxnSpPr>
        <p:spPr>
          <a:xfrm flipH="1">
            <a:off x="660240" y="837008"/>
            <a:ext cx="1793808" cy="6778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190525-2C07-474A-9716-863755A0DA09}"/>
              </a:ext>
            </a:extLst>
          </p:cNvPr>
          <p:cNvCxnSpPr>
            <a:cxnSpLocks/>
          </p:cNvCxnSpPr>
          <p:nvPr/>
        </p:nvCxnSpPr>
        <p:spPr>
          <a:xfrm>
            <a:off x="6100902" y="823674"/>
            <a:ext cx="1177368" cy="69116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D5B6C0-DB0B-4033-8BF6-701234A4FE4A}"/>
              </a:ext>
            </a:extLst>
          </p:cNvPr>
          <p:cNvSpPr txBox="1"/>
          <p:nvPr/>
        </p:nvSpPr>
        <p:spPr>
          <a:xfrm flipH="1">
            <a:off x="7305659" y="1475187"/>
            <a:ext cx="47968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do some calculations: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size of motor = 8nm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Axon length range: &lt; mm to a meter long.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For an axon of length 5mm, the number of steps a motor takes  = 62500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Average men step size = 2.5 feet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long will a man travel with this number of steps?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478F25-8961-4618-80A7-529F18A27D41}"/>
              </a:ext>
            </a:extLst>
          </p:cNvPr>
          <p:cNvSpPr txBox="1"/>
          <p:nvPr/>
        </p:nvSpPr>
        <p:spPr>
          <a:xfrm>
            <a:off x="8153442" y="180415"/>
            <a:ext cx="3953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Maday et al., 2014, Svoboda et al., 1993, </a:t>
            </a:r>
          </a:p>
          <a:p>
            <a:r>
              <a:rPr lang="en-US" dirty="0"/>
              <a:t>http://livehealthy.chron.com/average-walking-stride-length-7494.html</a:t>
            </a:r>
          </a:p>
        </p:txBody>
      </p:sp>
    </p:spTree>
    <p:extLst>
      <p:ext uri="{BB962C8B-B14F-4D97-AF65-F5344CB8AC3E}">
        <p14:creationId xmlns:p14="http://schemas.microsoft.com/office/powerpoint/2010/main" val="406457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7172</TotalTime>
  <Words>1756</Words>
  <Application>Microsoft Office PowerPoint</Application>
  <PresentationFormat>Widescreen</PresentationFormat>
  <Paragraphs>299</Paragraphs>
  <Slides>47</Slides>
  <Notes>11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MixMAs: AN AUTOMATED ANALYSIS OF SINGLE PARTICLE TRACKING DATA FOR PROTIENS THAT EXHIBIT MULTI COMPONENT MOTION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established so far?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Rehan Ali</dc:creator>
  <cp:lastModifiedBy>Rehan Ali</cp:lastModifiedBy>
  <cp:revision>155</cp:revision>
  <dcterms:created xsi:type="dcterms:W3CDTF">2018-03-16T09:29:52Z</dcterms:created>
  <dcterms:modified xsi:type="dcterms:W3CDTF">2018-03-29T23:06:02Z</dcterms:modified>
</cp:coreProperties>
</file>